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301" r:id="rId4"/>
    <p:sldId id="302" r:id="rId5"/>
    <p:sldId id="304" r:id="rId6"/>
    <p:sldId id="300" r:id="rId7"/>
    <p:sldId id="306" r:id="rId8"/>
    <p:sldId id="275" r:id="rId9"/>
    <p:sldId id="276" r:id="rId10"/>
    <p:sldId id="277" r:id="rId11"/>
    <p:sldId id="294" r:id="rId12"/>
    <p:sldId id="29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7" r:id="rId22"/>
    <p:sldId id="298" r:id="rId23"/>
    <p:sldId id="272" r:id="rId24"/>
    <p:sldId id="273" r:id="rId25"/>
    <p:sldId id="307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33C1-92DC-4086-B62F-006B60C88EA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C5C5-B71C-41C0-AF63-A28BFC8B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4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0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3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B2BF-2668-402B-935A-BCF8B84DE6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1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40B3-F853-4C6C-91C7-953820B0C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4C16B-A12D-4257-8B10-CD0494C64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7277-F249-4A94-B86F-0B410A3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A5-6BAC-42FD-8128-ACB5A83654B9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AB0F-73B1-4A01-823F-A40D6F2D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054F-531B-40E6-A304-D3E0EA06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9D01-B51C-479C-8A16-DEAB0AB1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84C75-2BA0-4B60-A8A8-49C6E475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6C538-8A2C-42B1-A0BD-BCF7232C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FD61-D665-4440-9272-BF87082130DD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B635-67D7-49AB-BB0F-41054753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ADE4-06C9-42C2-A59D-95B8F4C5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553D5-308C-47DA-9311-B7B9F6890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FA0EB-3260-4CA5-8094-0D03CEB8C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FEE5-531D-4868-BE27-7AABEA4E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9E03-D08B-4389-9189-69A25BD8B290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CF88-2B70-4A7C-89C2-8B0FAE3F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C46D-BA1C-4591-B79F-249430C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A8C2-0240-4CF9-8CF3-FA56839D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C971-10CD-4386-B948-61E82073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D548-BF1C-4057-9316-C5E194B7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C37F-0F8A-4377-BF02-EC40EDF7B81F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DA1D-58FD-4A3B-A0A0-5ABEE453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A5D6F-2515-4C5E-8730-0F750136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86FD-04CA-4945-BAD0-9E6F19E0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06E5-E19B-421E-988F-6B182EEDE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2C2B-C56C-4A79-B480-DA00729F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F857-6BC6-4F26-BD40-E9BFF8E0BAD2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BBF9-2945-4C14-B5DF-F52157A6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07A3C-EE44-4B99-A262-B921FA8C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761F-B235-41E3-8FD8-D847AAB0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43C1-FF63-4C83-969C-0AA7B2972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0FF44-5AC6-4021-8404-796DC708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B829-F7CA-4D69-8001-931FCB77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4B1A-38CF-494C-88CE-207209BF827D}" type="datetime1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302B3-CF3D-4EA4-9B9C-68883BEA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A1710-24CD-4B4A-9176-F4B0A89D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D498-C494-4031-AFAB-32C5E77B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18D22-2DBE-4673-AA6F-AFACDB41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D38B4-B7AE-49AF-8F74-28D882C54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23504-AB91-47F2-932A-124697C52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23474-1B34-4011-A53E-F49F6F8E5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2789A-3E96-49B6-A452-22C39547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84B-E945-4C0F-90EF-3EC0F1A7490E}" type="datetime1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D0251-2994-40AB-BAD6-4E94CE11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1440F-49E3-4BA6-8665-958A05A2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3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3B96-60A1-4EC4-BBC7-3600BEFF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3F4F9-C761-4F2D-820D-5ADBF497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F25-4A0A-4B3B-889F-6ADDCB24C6F8}" type="datetime1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4215A-8C2A-462E-8899-43E51FBD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51E97-E9F0-4B05-BA98-E28B0138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749B8-6D65-4C3E-97EA-EEB5C304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15C8-D31F-4850-BAC1-704C1C89B210}" type="datetime1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3F7FC-950D-43A9-9A0E-E81D5A2E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DD6C-7214-4631-8AF1-9F8AFD9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F68D-3DE7-4661-AC62-158101BE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37CF-145D-4509-BF64-79226403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46C27-632B-4F59-AA0F-EC2D4BBE4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416A3-908B-4EAB-B88A-76A32245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39A4-FF92-4280-ABA2-114402FDDA4D}" type="datetime1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F8ADE-7F4F-4827-A588-48F7B18D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811E1-531C-4942-89E1-D44F0774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A397-62FC-4E45-9F8A-A84EDB98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384E9-EB51-4C5E-A4AA-54E24F860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5758B-2531-49C2-AE2A-D5B384ABD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0C662-26BB-410F-8785-344B2A80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436-8578-482B-8A44-1EA4D4D9B235}" type="datetime1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38742-5E3B-49CE-85F1-193809CE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B67D5-1C12-42AD-A9F9-4C779E0F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1A676-2056-475B-A279-B223A2F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58B6D-C757-4E76-99B7-829337E6D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3E27-2927-4C34-B7D5-943C1F152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F770-D1F7-4668-B144-D0F637CE6092}" type="datetime1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FF7AC-516F-4F62-84C0-202076604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3EF8-0E69-4C17-B30C-2878E51C8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3BD3-1129-4B19-8C00-2032C68B1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tephens@canterbury.ac.uk" TargetMode="External"/><Relationship Id="rId2" Type="http://schemas.openxmlformats.org/officeDocument/2006/relationships/hyperlink" Target="mailto:j.williams30@herts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paulstep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irtbrows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stephens@canterbury.ac.uk" TargetMode="External"/><Relationship Id="rId2" Type="http://schemas.openxmlformats.org/officeDocument/2006/relationships/hyperlink" Target="mailto:j.williams30@herts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F9BA-CE33-4CB2-A47E-ACAD141D1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Software for Law Enforcement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12AB8-F008-44EC-8FE5-1C3B5C525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918"/>
            <a:ext cx="9144000" cy="2387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Dr Joseph Williams </a:t>
            </a:r>
          </a:p>
          <a:p>
            <a:r>
              <a:rPr lang="en-GB" sz="2000" dirty="0"/>
              <a:t>University of Hertfordshire</a:t>
            </a:r>
          </a:p>
          <a:p>
            <a:r>
              <a:rPr lang="en-GB" sz="2000" dirty="0">
                <a:hlinkClick r:id="rId2"/>
              </a:rPr>
              <a:t>j.williams30@herts.ac.uk</a:t>
            </a:r>
            <a:r>
              <a:rPr lang="en-GB" sz="2000" dirty="0"/>
              <a:t> </a:t>
            </a:r>
          </a:p>
          <a:p>
            <a:r>
              <a:rPr lang="en-GB" sz="2000" dirty="0"/>
              <a:t>&amp;</a:t>
            </a:r>
            <a:r>
              <a:rPr lang="en-GB" dirty="0"/>
              <a:t> </a:t>
            </a:r>
          </a:p>
          <a:p>
            <a:r>
              <a:rPr lang="en-GB" dirty="0"/>
              <a:t>Dr Paul Stephens</a:t>
            </a:r>
          </a:p>
          <a:p>
            <a:r>
              <a:rPr lang="en-GB" sz="2000" dirty="0"/>
              <a:t>Canterbury Christ Church University</a:t>
            </a:r>
          </a:p>
          <a:p>
            <a:r>
              <a:rPr lang="en-GB" sz="2000" dirty="0">
                <a:hlinkClick r:id="rId3"/>
              </a:rPr>
              <a:t>paul.stephens@canterbury.ac.uk</a:t>
            </a:r>
            <a:r>
              <a:rPr lang="en-GB" sz="2000" dirty="0"/>
              <a:t> | </a:t>
            </a:r>
            <a:r>
              <a:rPr lang="en-GB" sz="2000" dirty="0">
                <a:hlinkClick r:id="rId4"/>
              </a:rPr>
              <a:t>https://www.linkedin.com/in/paulstep/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0FAB7-50CB-421E-9A6B-DF6BEEA1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1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Terms and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YouTube forbid the downloading of videos</a:t>
            </a:r>
          </a:p>
          <a:p>
            <a:r>
              <a:rPr lang="en-GB" dirty="0"/>
              <a:t>Facebook forbid fake/impersonation accounts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FACFC-0C94-4007-A551-DFC32D6B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6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BFD5-2350-4C00-8833-9EF53CF6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97A2-A6AB-446F-AAF0-9AB49BCA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Allowed for some course testing with people who did the job</a:t>
            </a:r>
          </a:p>
          <a:p>
            <a:r>
              <a:rPr lang="en-GB" dirty="0"/>
              <a:t>Early on decision to be free and open source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FC330-E76F-44EC-8F08-FD3F5512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EF88-B3D8-45CD-8A54-18BD7959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redevelopment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D6FA94-D96D-4011-AEB5-B5BF87C6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B659A-7AA7-4917-9300-B85780EB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8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0030" y="546133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“A browser on steroids”</a:t>
            </a:r>
          </a:p>
        </p:txBody>
      </p:sp>
      <p:pic>
        <p:nvPicPr>
          <p:cNvPr id="1027" name="Picture 3" descr="Open Source Internet Research Splash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30" y="2204865"/>
            <a:ext cx="6703997" cy="28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OSIRT – Open Source Internet Research Toolkit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7810E-8583-4B95-A931-B75F835E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13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CA09E-E52F-48CD-9432-C2D1934C700A}"/>
              </a:ext>
            </a:extLst>
          </p:cNvPr>
          <p:cNvSpPr/>
          <p:nvPr/>
        </p:nvSpPr>
        <p:spPr>
          <a:xfrm>
            <a:off x="2767697" y="5987018"/>
            <a:ext cx="24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http://osirtbrowser.com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07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se cre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69" y="1522308"/>
            <a:ext cx="7209062" cy="50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Creation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C97E4-75D6-4260-94C5-4A608A47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IRT Main Brow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08" y="1373222"/>
            <a:ext cx="6753783" cy="52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Browsing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75C96-E61E-41A8-86C9-EC293081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3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ni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1602"/>
            <a:ext cx="5828264" cy="3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mage previe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15" y="2698779"/>
            <a:ext cx="5697685" cy="38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Screen Captures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DB7B0-AC1B-4FB9-B1D1-0A424124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1" y="595863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Video capture library by Matthew Fisher</a:t>
            </a:r>
          </a:p>
        </p:txBody>
      </p:sp>
      <p:pic>
        <p:nvPicPr>
          <p:cNvPr id="5122" name="Picture 2" descr="Video 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628800"/>
            <a:ext cx="66954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Screen Captures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75813-C37E-480D-9E38-E9D56379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7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Audit 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23" y="1417847"/>
            <a:ext cx="8208753" cy="49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Audit Log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78B4-490A-4E3D-8642-22744B6C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port 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74" y="1458567"/>
            <a:ext cx="2973492" cy="48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74" y="1690688"/>
            <a:ext cx="47027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Report Generation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F0E22F-B728-443C-AB28-ED0610A1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69A4-C466-46A5-83BD-81AE4873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 – Requirement for a Bespoke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FD720-2B1B-4175-9CCB-13C3F2C1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3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628800"/>
            <a:ext cx="489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84820-2FCA-49C5-8EB1-38ACC1FC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1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A9FB-7BFE-4259-A94D-26580C01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testing and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B2FF-6158-497C-8125-41E13AC6B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in training</a:t>
            </a:r>
          </a:p>
          <a:p>
            <a:r>
              <a:rPr lang="en-GB" dirty="0"/>
              <a:t>Questionnaires</a:t>
            </a:r>
          </a:p>
          <a:p>
            <a:r>
              <a:rPr lang="en-GB" dirty="0"/>
              <a:t>Interviews</a:t>
            </a:r>
          </a:p>
          <a:p>
            <a:r>
              <a:rPr lang="en-GB" dirty="0"/>
              <a:t>Emails</a:t>
            </a:r>
          </a:p>
          <a:p>
            <a:r>
              <a:rPr lang="en-GB" dirty="0"/>
              <a:t>Additions based on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C7C7C-4A40-477E-B0B9-E31B9C25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0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FDE3-D1E3-4C13-8179-ADB69BF8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BE1E8-7B87-4A7A-8E6C-171EE4448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18AFD-D3F9-431E-A888-CC091184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Automatically logging saves time</a:t>
            </a:r>
          </a:p>
          <a:p>
            <a:pPr lvl="1"/>
            <a:r>
              <a:rPr lang="en-GB"/>
              <a:t>“It’s at least halved, probably more actually, how long it takes me to conduct [open source] research” – DC from Staffordshire Police</a:t>
            </a:r>
          </a:p>
          <a:p>
            <a:r>
              <a:rPr lang="en-GB"/>
              <a:t>More automation means</a:t>
            </a:r>
          </a:p>
          <a:p>
            <a:pPr lvl="1"/>
            <a:r>
              <a:rPr lang="en-GB"/>
              <a:t>Time saved</a:t>
            </a:r>
          </a:p>
          <a:p>
            <a:pPr lvl="1"/>
            <a:r>
              <a:rPr lang="en-GB"/>
              <a:t>Human error reduction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AA786-A0F0-4331-9069-04C5967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2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Already in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Used by LEO country wide (that we are aware of)</a:t>
            </a:r>
          </a:p>
          <a:p>
            <a:pPr lvl="1"/>
            <a:r>
              <a:rPr lang="en-GB" dirty="0"/>
              <a:t>Dorset</a:t>
            </a:r>
          </a:p>
          <a:p>
            <a:pPr lvl="1"/>
            <a:r>
              <a:rPr lang="en-GB" dirty="0"/>
              <a:t>Staffordshire</a:t>
            </a:r>
          </a:p>
          <a:p>
            <a:pPr lvl="1"/>
            <a:r>
              <a:rPr lang="en-GB" dirty="0"/>
              <a:t>Leicestershire </a:t>
            </a:r>
          </a:p>
          <a:p>
            <a:pPr lvl="1"/>
            <a:r>
              <a:rPr lang="en-GB" dirty="0"/>
              <a:t>Durham</a:t>
            </a:r>
          </a:p>
          <a:p>
            <a:pPr lvl="1"/>
            <a:r>
              <a:rPr lang="en-GB" dirty="0"/>
              <a:t>Thames Valley</a:t>
            </a:r>
          </a:p>
          <a:p>
            <a:pPr lvl="1"/>
            <a:r>
              <a:rPr lang="en-GB" dirty="0"/>
              <a:t>City of London</a:t>
            </a:r>
          </a:p>
          <a:p>
            <a:pPr lvl="1"/>
            <a:r>
              <a:rPr lang="en-GB" dirty="0"/>
              <a:t>Met</a:t>
            </a:r>
          </a:p>
          <a:p>
            <a:pPr lvl="1"/>
            <a:r>
              <a:rPr lang="en-GB" dirty="0"/>
              <a:t>Yorkshire</a:t>
            </a:r>
          </a:p>
          <a:p>
            <a:pPr lvl="1"/>
            <a:r>
              <a:rPr lang="en-GB" dirty="0"/>
              <a:t>North Wales</a:t>
            </a:r>
          </a:p>
          <a:p>
            <a:pPr lvl="1"/>
            <a:r>
              <a:rPr lang="en-GB" dirty="0"/>
              <a:t>Royal Air Force Police (Specialist drugs squad) </a:t>
            </a:r>
          </a:p>
          <a:p>
            <a:pPr lvl="1"/>
            <a:r>
              <a:rPr lang="en-GB" dirty="0"/>
              <a:t>NCA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8456E-3B8F-4B22-9DDC-320D6A13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4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390A-0785-4D0D-AD32-DC9A02A6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3992-7334-4895-99F4-B3163E86C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Relationship with CoP </a:t>
            </a:r>
          </a:p>
          <a:p>
            <a:r>
              <a:rPr lang="en-GB" dirty="0"/>
              <a:t>Access to police officers for exploration of the problem (sometimes in unexpected ways, e.g., ethical, legal and procedural issues)</a:t>
            </a:r>
          </a:p>
          <a:p>
            <a:r>
              <a:rPr lang="en-GB" dirty="0"/>
              <a:t>Free and open source software</a:t>
            </a:r>
          </a:p>
          <a:p>
            <a:r>
              <a:rPr lang="en-GB" dirty="0"/>
              <a:t>Embedding in CoP training – facilitating uptake, testing, evangelists and audience feedback</a:t>
            </a:r>
          </a:p>
          <a:p>
            <a:r>
              <a:rPr lang="en-GB" dirty="0"/>
              <a:t>Trust built on the courses and by knowing the developer meant more able to judge impact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2C50-5120-4188-9C8B-A6CC5990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2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Discussion, Ideas and Questions?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895600" y="5232978"/>
            <a:ext cx="6400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C73D30"/>
              </a:buClr>
            </a:pPr>
            <a:r>
              <a:rPr lang="en-GB" altLang="en-US" sz="2800" dirty="0">
                <a:latin typeface="Humnst777 BT" pitchFamily="34" charset="0"/>
                <a:hlinkClick r:id="rId2"/>
              </a:rPr>
              <a:t>j.williams30@herts.ac.uk</a:t>
            </a:r>
            <a:r>
              <a:rPr lang="en-GB" altLang="en-US" sz="2800" dirty="0">
                <a:latin typeface="Humnst777 BT" pitchFamily="34" charset="0"/>
              </a:rPr>
              <a:t> </a:t>
            </a:r>
            <a:endParaRPr lang="en-GB" altLang="en-US" sz="2800" dirty="0">
              <a:latin typeface="Humnst777 BT" pitchFamily="34" charset="0"/>
              <a:hlinkClick r:id="rId3"/>
            </a:endParaRPr>
          </a:p>
          <a:p>
            <a:pPr algn="ctr" eaLnBrk="1" hangingPunct="1">
              <a:spcBef>
                <a:spcPct val="50000"/>
              </a:spcBef>
              <a:buClr>
                <a:srgbClr val="C73D30"/>
              </a:buClr>
              <a:buFont typeface="Wingdings" pitchFamily="2" charset="2"/>
              <a:buNone/>
            </a:pPr>
            <a:r>
              <a:rPr lang="en-GB" altLang="en-US" sz="2800" dirty="0">
                <a:latin typeface="Humnst777 BT" pitchFamily="34" charset="0"/>
                <a:hlinkClick r:id="rId3"/>
              </a:rPr>
              <a:t>paul.stephens@canterbury.ac.uk</a:t>
            </a:r>
            <a:endParaRPr lang="en-GB" altLang="en-US" sz="2800" dirty="0">
              <a:latin typeface="Humnst777 BT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C73D30"/>
              </a:buClr>
              <a:buFont typeface="Wingdings" pitchFamily="2" charset="2"/>
              <a:buNone/>
            </a:pPr>
            <a:endParaRPr lang="en-GB" altLang="en-US" sz="2800" dirty="0">
              <a:latin typeface="Humnst777 BT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78844"/>
            <a:ext cx="28575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947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621CBE7-C261-4E8F-9B62-63AD73B4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Exploration of the problem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49D0F3-9B78-4A33-83B1-B6F8D101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real mishmash of software</a:t>
            </a:r>
          </a:p>
          <a:p>
            <a:r>
              <a:rPr lang="en-GB" dirty="0"/>
              <a:t>From free browser add-ons to expensive suites</a:t>
            </a:r>
          </a:p>
          <a:p>
            <a:r>
              <a:rPr lang="en-GB" dirty="0"/>
              <a:t>The tools used were sometimes great, but were shoehorned into the role</a:t>
            </a:r>
          </a:p>
          <a:p>
            <a:r>
              <a:rPr lang="en-GB" dirty="0"/>
              <a:t>The utter misery of using a spreadsheet to log every single website visited</a:t>
            </a:r>
          </a:p>
          <a:p>
            <a:r>
              <a:rPr lang="en-GB" dirty="0"/>
              <a:t>Hashing every single file you download</a:t>
            </a:r>
          </a:p>
          <a:p>
            <a:r>
              <a:rPr lang="en-GB" dirty="0"/>
              <a:t>Officers and civilian staff required to conduct open source research on the Internet</a:t>
            </a:r>
          </a:p>
          <a:p>
            <a:r>
              <a:rPr lang="en-GB" dirty="0"/>
              <a:t>Pretty much every officer will conduct ‘open source research’</a:t>
            </a:r>
          </a:p>
          <a:p>
            <a:r>
              <a:rPr lang="en-GB" dirty="0"/>
              <a:t>From Professional Standards Department (PSD), anti-terrorism units to vetting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5BFE1-73AB-404A-A1F1-B36C6B19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7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01837-87F9-420A-A419-AE1E2338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BBF6E-5FB6-4274-A1B7-7F52B743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81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5CF2-1E9A-4CEF-90DB-9B970326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needed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DFF41-D632-4AFC-B803-34C82E2B4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Officers and civilian staff are required to conduct open source research on the Internet</a:t>
            </a:r>
          </a:p>
          <a:p>
            <a:r>
              <a:rPr lang="en-GB" dirty="0"/>
              <a:t>College of Policing requested a bespoke tool to relieve some of the tedium</a:t>
            </a:r>
          </a:p>
          <a:p>
            <a:r>
              <a:rPr lang="en-GB" dirty="0"/>
              <a:t>One that ‘just does it’</a:t>
            </a:r>
          </a:p>
          <a:p>
            <a:pPr lvl="1"/>
            <a:r>
              <a:rPr lang="en-GB" dirty="0"/>
              <a:t>Case creation</a:t>
            </a:r>
          </a:p>
          <a:p>
            <a:pPr lvl="1"/>
            <a:r>
              <a:rPr lang="en-GB" dirty="0"/>
              <a:t>Evidence gathering</a:t>
            </a:r>
          </a:p>
          <a:p>
            <a:pPr lvl="2"/>
            <a:r>
              <a:rPr lang="en-GB" dirty="0"/>
              <a:t>Logging</a:t>
            </a:r>
          </a:p>
          <a:p>
            <a:pPr lvl="2"/>
            <a:r>
              <a:rPr lang="en-GB" dirty="0"/>
              <a:t>Screen capturing (dynamic and static)</a:t>
            </a:r>
          </a:p>
          <a:p>
            <a:pPr lvl="2"/>
            <a:r>
              <a:rPr lang="en-GB" dirty="0"/>
              <a:t>Hashing</a:t>
            </a:r>
          </a:p>
          <a:p>
            <a:pPr lvl="2"/>
            <a:r>
              <a:rPr lang="en-GB" dirty="0"/>
              <a:t>Report generation</a:t>
            </a:r>
          </a:p>
          <a:p>
            <a:pPr lvl="1"/>
            <a:r>
              <a:rPr lang="en-GB" dirty="0"/>
              <a:t>Saving and reloading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D61AE-80D7-4897-A24A-57C9C48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7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0496-AF9B-4B22-9500-AA8F7668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legal, ethical and procedural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299CE-7DBA-4338-875F-4D03BC3A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4519-C0B1-4BD6-88BA-BF90593D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1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Methodology for Open Source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Bucknor</a:t>
            </a:r>
            <a:r>
              <a:rPr lang="en-GB" dirty="0"/>
              <a:t> v R [2010]EWCA Crim 1152</a:t>
            </a:r>
          </a:p>
          <a:p>
            <a:pPr lvl="1"/>
            <a:r>
              <a:rPr lang="en-GB" dirty="0"/>
              <a:t>Any material taken from the Internet must have full provenance </a:t>
            </a:r>
          </a:p>
          <a:p>
            <a:pPr lvl="2"/>
            <a:r>
              <a:rPr lang="en-GB" dirty="0"/>
              <a:t>i.e., The ability to record the history of data and its place of origin</a:t>
            </a:r>
          </a:p>
          <a:p>
            <a:r>
              <a:rPr lang="en-GB" dirty="0"/>
              <a:t>ACPO – Good Practice Guide for Computer-Based Electronic Evidence</a:t>
            </a:r>
          </a:p>
          <a:p>
            <a:pPr lvl="1"/>
            <a:r>
              <a:rPr lang="en-GB" dirty="0"/>
              <a:t>Particularly principle 3, the need for an audit trail </a:t>
            </a:r>
          </a:p>
          <a:p>
            <a:pPr lvl="1"/>
            <a:r>
              <a:rPr lang="en-GB" dirty="0"/>
              <a:t>ACPO</a:t>
            </a:r>
            <a:r>
              <a:rPr lang="en-GB" baseline="0" dirty="0"/>
              <a:t> Guidelines</a:t>
            </a:r>
            <a:r>
              <a:rPr lang="en-GB" dirty="0"/>
              <a:t> were </a:t>
            </a:r>
            <a:r>
              <a:rPr lang="en-GB" baseline="0" dirty="0"/>
              <a:t>intended for traditional ‘dead box’ computer forensics  </a:t>
            </a:r>
          </a:p>
          <a:p>
            <a:pPr lvl="1"/>
            <a:r>
              <a:rPr lang="en-GB" baseline="0" dirty="0"/>
              <a:t>Given the nature of the way the Internet stores its data, these guidelines do look dated</a:t>
            </a:r>
          </a:p>
          <a:p>
            <a:pPr lvl="1"/>
            <a:r>
              <a:rPr lang="en-GB" baseline="0" dirty="0"/>
              <a:t>Principle 3 (the audit trail) is the principle closely followed by OSINT</a:t>
            </a:r>
            <a:r>
              <a:rPr lang="en-GB" dirty="0"/>
              <a:t> gatherers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2F51D-FFD0-4E69-8CA8-0EA77756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2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Social media is now significantly relevant to security and public safety</a:t>
            </a:r>
          </a:p>
          <a:p>
            <a:r>
              <a:rPr lang="en-GB" dirty="0"/>
              <a:t>Facebook, for example, has been used to coordinate contract killings, boast about serious animal abuse, conduct cyber-stalking, plan sexual assaults, breach court orders and cause distress through anti-social ‘trolling’</a:t>
            </a:r>
          </a:p>
          <a:p>
            <a:r>
              <a:rPr lang="en-GB" dirty="0"/>
              <a:t>Go to Twitter and get all the Tweets with this hashtag</a:t>
            </a:r>
          </a:p>
          <a:p>
            <a:r>
              <a:rPr lang="en-GB" dirty="0"/>
              <a:t>Go to YouTube and download all the videos on this channel</a:t>
            </a:r>
          </a:p>
          <a:p>
            <a:r>
              <a:rPr lang="en-GB" dirty="0"/>
              <a:t>Go to this person’s Facebook page and take a screenshot of their entire wall and his friends’ walls</a:t>
            </a:r>
          </a:p>
          <a:p>
            <a:r>
              <a:rPr lang="en-GB" dirty="0"/>
              <a:t>However, we start delving into covert and the boundaries of “open source” are skewed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489F-C48C-489E-95E7-67760CA6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3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Regulation of Investigatory Powers Act (RIPA)</a:t>
            </a:r>
          </a:p>
          <a:p>
            <a:pPr lvl="1"/>
            <a:r>
              <a:rPr lang="en-GB" dirty="0"/>
              <a:t>Open source, unlikely to require a RIPA authorisation </a:t>
            </a:r>
          </a:p>
          <a:p>
            <a:r>
              <a:rPr lang="en-GB" dirty="0"/>
              <a:t>Data Protection Act/GDPR</a:t>
            </a:r>
          </a:p>
          <a:p>
            <a:pPr lvl="1"/>
            <a:r>
              <a:rPr lang="en-GB" dirty="0"/>
              <a:t>Building a profile on a person or group must be necessary and proportionate </a:t>
            </a:r>
          </a:p>
          <a:p>
            <a:r>
              <a:rPr lang="en-GB" dirty="0"/>
              <a:t>The Human Rights Act (Article 8)</a:t>
            </a:r>
          </a:p>
          <a:p>
            <a:pPr lvl="1"/>
            <a:r>
              <a:rPr lang="en-GB" dirty="0"/>
              <a:t>Right to Respect for Private and Family Life</a:t>
            </a:r>
          </a:p>
          <a:p>
            <a:pPr lvl="1"/>
            <a:r>
              <a:rPr lang="en-GB" dirty="0"/>
              <a:t>Building a profile on a person or group must be necessary and proportionate, to ensure that any resultant interference with a person’s Article 8 right to respect for their private and family life is lawful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1CD90-ADA4-4A73-A496-E37D32AA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3BD3-1129-4B19-8C00-2032C68B1B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5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798</Words>
  <Application>Microsoft Office PowerPoint</Application>
  <PresentationFormat>Widescreen</PresentationFormat>
  <Paragraphs>137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Humnst777 BT</vt:lpstr>
      <vt:lpstr>Wingdings</vt:lpstr>
      <vt:lpstr>Office Theme</vt:lpstr>
      <vt:lpstr>Developing Software for Law Enforcement</vt:lpstr>
      <vt:lpstr>The Problem – Requirement for a Bespoke Tool</vt:lpstr>
      <vt:lpstr>Exploration of the problem</vt:lpstr>
      <vt:lpstr>PowerPoint Presentation</vt:lpstr>
      <vt:lpstr>What was needed</vt:lpstr>
      <vt:lpstr>The legal, ethical and procedural issues</vt:lpstr>
      <vt:lpstr>Methodology for Open Source Research</vt:lpstr>
      <vt:lpstr>The Dream</vt:lpstr>
      <vt:lpstr>Laws</vt:lpstr>
      <vt:lpstr>Terms and Conditions</vt:lpstr>
      <vt:lpstr>The Prototype</vt:lpstr>
      <vt:lpstr>The redevelopment</vt:lpstr>
      <vt:lpstr>OSIRT – Open Source Internet Research Toolkit</vt:lpstr>
      <vt:lpstr>Case Creation</vt:lpstr>
      <vt:lpstr>Browsing</vt:lpstr>
      <vt:lpstr>Static Screen Captures</vt:lpstr>
      <vt:lpstr>Dynamic Screen Captures</vt:lpstr>
      <vt:lpstr>Audit Log</vt:lpstr>
      <vt:lpstr>Report Generation</vt:lpstr>
      <vt:lpstr>Options</vt:lpstr>
      <vt:lpstr>The testing and feedback </vt:lpstr>
      <vt:lpstr>The impact</vt:lpstr>
      <vt:lpstr>Automation</vt:lpstr>
      <vt:lpstr>Already in Use</vt:lpstr>
      <vt:lpstr>The Importance of Trust</vt:lpstr>
      <vt:lpstr>Discussion, Ideas and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Software for Law Enforcement</dc:title>
  <dc:creator>Paul Stephens</dc:creator>
  <cp:lastModifiedBy>Joe</cp:lastModifiedBy>
  <cp:revision>15</cp:revision>
  <dcterms:created xsi:type="dcterms:W3CDTF">2019-11-20T18:25:24Z</dcterms:created>
  <dcterms:modified xsi:type="dcterms:W3CDTF">2020-05-07T13:41:07Z</dcterms:modified>
</cp:coreProperties>
</file>