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85" r:id="rId5"/>
    <p:sldId id="256" r:id="rId6"/>
    <p:sldId id="986" r:id="rId7"/>
    <p:sldId id="987" r:id="rId8"/>
    <p:sldId id="981" r:id="rId9"/>
    <p:sldId id="303" r:id="rId10"/>
    <p:sldId id="992" r:id="rId11"/>
    <p:sldId id="995" r:id="rId12"/>
    <p:sldId id="289" r:id="rId13"/>
    <p:sldId id="988" r:id="rId14"/>
    <p:sldId id="982" r:id="rId15"/>
    <p:sldId id="427" r:id="rId16"/>
    <p:sldId id="983" r:id="rId17"/>
    <p:sldId id="262" r:id="rId18"/>
    <p:sldId id="263" r:id="rId19"/>
    <p:sldId id="307" r:id="rId20"/>
    <p:sldId id="989" r:id="rId21"/>
    <p:sldId id="265" r:id="rId22"/>
    <p:sldId id="276" r:id="rId23"/>
    <p:sldId id="281" r:id="rId24"/>
    <p:sldId id="316" r:id="rId25"/>
    <p:sldId id="283" r:id="rId26"/>
    <p:sldId id="304" r:id="rId27"/>
    <p:sldId id="990" r:id="rId28"/>
    <p:sldId id="295" r:id="rId29"/>
    <p:sldId id="258" r:id="rId30"/>
    <p:sldId id="993" r:id="rId31"/>
    <p:sldId id="991" r:id="rId32"/>
    <p:sldId id="994" r:id="rId33"/>
    <p:sldId id="274" r:id="rId34"/>
    <p:sldId id="311" r:id="rId35"/>
    <p:sldId id="302" r:id="rId36"/>
    <p:sldId id="314" r:id="rId37"/>
    <p:sldId id="30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574F"/>
    <a:srgbClr val="939F9B"/>
    <a:srgbClr val="FFC42E"/>
    <a:srgbClr val="03991E"/>
    <a:srgbClr val="EA0743"/>
    <a:srgbClr val="1E73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p:scale>
          <a:sx n="100" d="100"/>
          <a:sy n="100" d="100"/>
        </p:scale>
        <p:origin x="72" y="264"/>
      </p:cViewPr>
      <p:guideLst/>
    </p:cSldViewPr>
  </p:slideViewPr>
  <p:notesTextViewPr>
    <p:cViewPr>
      <p:scale>
        <a:sx n="1" d="1"/>
        <a:sy n="1" d="1"/>
      </p:scale>
      <p:origin x="0" y="0"/>
    </p:cViewPr>
  </p:notesTextViewPr>
  <p:sorterViewPr>
    <p:cViewPr>
      <p:scale>
        <a:sx n="89" d="100"/>
        <a:sy n="8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DBB42-9203-401F-A816-64E3674DB134}" type="datetimeFigureOut">
              <a:rPr lang="en-GB" smtClean="0"/>
              <a:t>24/11/2021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79A41-9B0E-421B-AAFB-0E3C64CF359F}" type="slidenum">
              <a:rPr lang="en-GB" smtClean="0"/>
              <a:t>‹#›</a:t>
            </a:fld>
            <a:endParaRPr lang="en-GB"/>
          </a:p>
        </p:txBody>
      </p:sp>
    </p:spTree>
    <p:extLst>
      <p:ext uri="{BB962C8B-B14F-4D97-AF65-F5344CB8AC3E}">
        <p14:creationId xmlns:p14="http://schemas.microsoft.com/office/powerpoint/2010/main" val="304736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E63DC2-6C3B-476B-8C15-03FE8EA47AC8}" type="slidenum">
              <a:rPr lang="en-GB" smtClean="0"/>
              <a:pPr/>
              <a:t>6</a:t>
            </a:fld>
            <a:endParaRPr lang="en-GB"/>
          </a:p>
        </p:txBody>
      </p:sp>
    </p:spTree>
    <p:extLst>
      <p:ext uri="{BB962C8B-B14F-4D97-AF65-F5344CB8AC3E}">
        <p14:creationId xmlns:p14="http://schemas.microsoft.com/office/powerpoint/2010/main" val="421550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E63DC2-6C3B-476B-8C15-03FE8EA47AC8}" type="slidenum">
              <a:rPr lang="en-GB" smtClean="0"/>
              <a:pPr/>
              <a:t>25</a:t>
            </a:fld>
            <a:endParaRPr lang="en-GB"/>
          </a:p>
        </p:txBody>
      </p:sp>
    </p:spTree>
    <p:extLst>
      <p:ext uri="{BB962C8B-B14F-4D97-AF65-F5344CB8AC3E}">
        <p14:creationId xmlns:p14="http://schemas.microsoft.com/office/powerpoint/2010/main" val="2178216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0C1AF78-AD4F-45C2-8EC6-FF60DFA05618}" type="slidenum">
              <a:rPr lang="en-GB" smtClean="0"/>
              <a:pPr/>
              <a:t>26</a:t>
            </a:fld>
            <a:endParaRPr lang="en-GB"/>
          </a:p>
        </p:txBody>
      </p:sp>
    </p:spTree>
    <p:extLst>
      <p:ext uri="{BB962C8B-B14F-4D97-AF65-F5344CB8AC3E}">
        <p14:creationId xmlns:p14="http://schemas.microsoft.com/office/powerpoint/2010/main" val="2118398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20B72B-DBB9-492D-AECC-F97231121788}"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119262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E63DC2-6C3B-476B-8C15-03FE8EA47AC8}" type="slidenum">
              <a:rPr lang="en-GB" smtClean="0"/>
              <a:pPr/>
              <a:t>31</a:t>
            </a:fld>
            <a:endParaRPr lang="en-GB"/>
          </a:p>
        </p:txBody>
      </p:sp>
    </p:spTree>
    <p:extLst>
      <p:ext uri="{BB962C8B-B14F-4D97-AF65-F5344CB8AC3E}">
        <p14:creationId xmlns:p14="http://schemas.microsoft.com/office/powerpoint/2010/main" val="2817421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20B72B-DBB9-492D-AECC-F97231121788}"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713434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0C1AF78-AD4F-45C2-8EC6-FF60DFA05618}" type="slidenum">
              <a:rPr lang="en-GB" smtClean="0"/>
              <a:pPr/>
              <a:t>33</a:t>
            </a:fld>
            <a:endParaRPr lang="en-GB"/>
          </a:p>
        </p:txBody>
      </p:sp>
    </p:spTree>
    <p:extLst>
      <p:ext uri="{BB962C8B-B14F-4D97-AF65-F5344CB8AC3E}">
        <p14:creationId xmlns:p14="http://schemas.microsoft.com/office/powerpoint/2010/main" val="2844552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0C1AF78-AD4F-45C2-8EC6-FF60DFA05618}" type="slidenum">
              <a:rPr lang="en-GB" smtClean="0"/>
              <a:pPr/>
              <a:t>34</a:t>
            </a:fld>
            <a:endParaRPr lang="en-GB"/>
          </a:p>
        </p:txBody>
      </p:sp>
    </p:spTree>
    <p:extLst>
      <p:ext uri="{BB962C8B-B14F-4D97-AF65-F5344CB8AC3E}">
        <p14:creationId xmlns:p14="http://schemas.microsoft.com/office/powerpoint/2010/main" val="35343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0C1AF78-AD4F-45C2-8EC6-FF60DFA05618}" type="slidenum">
              <a:rPr lang="en-GB" smtClean="0"/>
              <a:pPr/>
              <a:t>14</a:t>
            </a:fld>
            <a:endParaRPr lang="en-GB"/>
          </a:p>
        </p:txBody>
      </p:sp>
    </p:spTree>
    <p:extLst>
      <p:ext uri="{BB962C8B-B14F-4D97-AF65-F5344CB8AC3E}">
        <p14:creationId xmlns:p14="http://schemas.microsoft.com/office/powerpoint/2010/main" val="583094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0C1AF78-AD4F-45C2-8EC6-FF60DFA05618}" type="slidenum">
              <a:rPr lang="en-GB" smtClean="0"/>
              <a:pPr/>
              <a:t>15</a:t>
            </a:fld>
            <a:endParaRPr lang="en-GB"/>
          </a:p>
        </p:txBody>
      </p:sp>
    </p:spTree>
    <p:extLst>
      <p:ext uri="{BB962C8B-B14F-4D97-AF65-F5344CB8AC3E}">
        <p14:creationId xmlns:p14="http://schemas.microsoft.com/office/powerpoint/2010/main" val="1644886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0C1AF78-AD4F-45C2-8EC6-FF60DFA05618}" type="slidenum">
              <a:rPr lang="en-GB" smtClean="0"/>
              <a:t>16</a:t>
            </a:fld>
            <a:endParaRPr lang="en-GB"/>
          </a:p>
        </p:txBody>
      </p:sp>
    </p:spTree>
    <p:extLst>
      <p:ext uri="{BB962C8B-B14F-4D97-AF65-F5344CB8AC3E}">
        <p14:creationId xmlns:p14="http://schemas.microsoft.com/office/powerpoint/2010/main" val="4205552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020B72B-DBB9-492D-AECC-F97231121788}"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53484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0C1AF78-AD4F-45C2-8EC6-FF60DFA05618}" type="slidenum">
              <a:rPr lang="en-GB" smtClean="0"/>
              <a:pPr/>
              <a:t>20</a:t>
            </a:fld>
            <a:endParaRPr lang="en-GB"/>
          </a:p>
        </p:txBody>
      </p:sp>
    </p:spTree>
    <p:extLst>
      <p:ext uri="{BB962C8B-B14F-4D97-AF65-F5344CB8AC3E}">
        <p14:creationId xmlns:p14="http://schemas.microsoft.com/office/powerpoint/2010/main" val="306463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0C1AF78-AD4F-45C2-8EC6-FF60DFA05618}" type="slidenum">
              <a:rPr lang="en-GB" smtClean="0"/>
              <a:pPr/>
              <a:t>21</a:t>
            </a:fld>
            <a:endParaRPr lang="en-GB"/>
          </a:p>
        </p:txBody>
      </p:sp>
    </p:spTree>
    <p:extLst>
      <p:ext uri="{BB962C8B-B14F-4D97-AF65-F5344CB8AC3E}">
        <p14:creationId xmlns:p14="http://schemas.microsoft.com/office/powerpoint/2010/main" val="3522631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0C1AF78-AD4F-45C2-8EC6-FF60DFA05618}" type="slidenum">
              <a:rPr lang="en-GB" smtClean="0"/>
              <a:pPr/>
              <a:t>22</a:t>
            </a:fld>
            <a:endParaRPr lang="en-GB"/>
          </a:p>
        </p:txBody>
      </p:sp>
    </p:spTree>
    <p:extLst>
      <p:ext uri="{BB962C8B-B14F-4D97-AF65-F5344CB8AC3E}">
        <p14:creationId xmlns:p14="http://schemas.microsoft.com/office/powerpoint/2010/main" val="1933977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0C1AF78-AD4F-45C2-8EC6-FF60DFA05618}" type="slidenum">
              <a:rPr lang="en-GB" smtClean="0"/>
              <a:pPr/>
              <a:t>23</a:t>
            </a:fld>
            <a:endParaRPr lang="en-GB"/>
          </a:p>
        </p:txBody>
      </p:sp>
    </p:spTree>
    <p:extLst>
      <p:ext uri="{BB962C8B-B14F-4D97-AF65-F5344CB8AC3E}">
        <p14:creationId xmlns:p14="http://schemas.microsoft.com/office/powerpoint/2010/main" val="193397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D2589-62B0-450B-BA59-ED0D383220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650A0EC-993E-49D4-8F2A-45C0D6E612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DB8D28F-637D-471E-8873-3283B8E8A16D}"/>
              </a:ext>
            </a:extLst>
          </p:cNvPr>
          <p:cNvSpPr>
            <a:spLocks noGrp="1"/>
          </p:cNvSpPr>
          <p:nvPr>
            <p:ph type="dt" sz="half" idx="10"/>
          </p:nvPr>
        </p:nvSpPr>
        <p:spPr>
          <a:xfrm>
            <a:off x="838200" y="6356350"/>
            <a:ext cx="2743200" cy="365125"/>
          </a:xfrm>
          <a:prstGeom prst="rect">
            <a:avLst/>
          </a:prstGeom>
        </p:spPr>
        <p:txBody>
          <a:bodyPr/>
          <a:lstStyle/>
          <a:p>
            <a:fld id="{C06F1416-67E8-4F36-8092-FD46D3AA822F}" type="datetimeFigureOut">
              <a:rPr lang="en-GB" smtClean="0"/>
              <a:t>24/11/2021</a:t>
            </a:fld>
            <a:endParaRPr lang="en-GB"/>
          </a:p>
        </p:txBody>
      </p:sp>
      <p:sp>
        <p:nvSpPr>
          <p:cNvPr id="5" name="Footer Placeholder 4">
            <a:extLst>
              <a:ext uri="{FF2B5EF4-FFF2-40B4-BE49-F238E27FC236}">
                <a16:creationId xmlns:a16="http://schemas.microsoft.com/office/drawing/2014/main" id="{B51D488A-2411-4DAA-AAA3-119B28360B0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962E3BB-0C2A-4B3D-AC35-2A282E20A1DC}"/>
              </a:ext>
            </a:extLst>
          </p:cNvPr>
          <p:cNvSpPr>
            <a:spLocks noGrp="1"/>
          </p:cNvSpPr>
          <p:nvPr>
            <p:ph type="sldNum" sz="quarter" idx="12"/>
          </p:nvPr>
        </p:nvSpPr>
        <p:spPr>
          <a:xfrm>
            <a:off x="8610600" y="6356350"/>
            <a:ext cx="2743200" cy="365125"/>
          </a:xfrm>
          <a:prstGeom prst="rect">
            <a:avLst/>
          </a:prstGeom>
        </p:spPr>
        <p:txBody>
          <a:bodyPr/>
          <a:lstStyle/>
          <a:p>
            <a:fld id="{ED5C4DE8-C069-4B87-810C-FB638CE8E6A0}" type="slidenum">
              <a:rPr lang="en-GB" smtClean="0"/>
              <a:t>‹#›</a:t>
            </a:fld>
            <a:endParaRPr lang="en-GB"/>
          </a:p>
        </p:txBody>
      </p:sp>
    </p:spTree>
    <p:extLst>
      <p:ext uri="{BB962C8B-B14F-4D97-AF65-F5344CB8AC3E}">
        <p14:creationId xmlns:p14="http://schemas.microsoft.com/office/powerpoint/2010/main" val="4046429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06C67-C4C2-4473-911E-8A2A5D38FA7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7081A5-7596-4DBB-BC56-6E1549D028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7AF3F6-1998-44F4-B673-DFC16DC737B9}"/>
              </a:ext>
            </a:extLst>
          </p:cNvPr>
          <p:cNvSpPr>
            <a:spLocks noGrp="1"/>
          </p:cNvSpPr>
          <p:nvPr>
            <p:ph type="dt" sz="half" idx="10"/>
          </p:nvPr>
        </p:nvSpPr>
        <p:spPr>
          <a:xfrm>
            <a:off x="838200" y="6356350"/>
            <a:ext cx="2743200" cy="365125"/>
          </a:xfrm>
          <a:prstGeom prst="rect">
            <a:avLst/>
          </a:prstGeom>
        </p:spPr>
        <p:txBody>
          <a:bodyPr/>
          <a:lstStyle/>
          <a:p>
            <a:fld id="{C06F1416-67E8-4F36-8092-FD46D3AA822F}" type="datetimeFigureOut">
              <a:rPr lang="en-GB" smtClean="0"/>
              <a:t>24/11/2021</a:t>
            </a:fld>
            <a:endParaRPr lang="en-GB"/>
          </a:p>
        </p:txBody>
      </p:sp>
      <p:sp>
        <p:nvSpPr>
          <p:cNvPr id="5" name="Footer Placeholder 4">
            <a:extLst>
              <a:ext uri="{FF2B5EF4-FFF2-40B4-BE49-F238E27FC236}">
                <a16:creationId xmlns:a16="http://schemas.microsoft.com/office/drawing/2014/main" id="{ED67BB11-AFAC-4B6F-9DBD-131F9DF59F9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1D7316B-9E70-40D3-9DD9-105E82695767}"/>
              </a:ext>
            </a:extLst>
          </p:cNvPr>
          <p:cNvSpPr>
            <a:spLocks noGrp="1"/>
          </p:cNvSpPr>
          <p:nvPr>
            <p:ph type="sldNum" sz="quarter" idx="12"/>
          </p:nvPr>
        </p:nvSpPr>
        <p:spPr>
          <a:xfrm>
            <a:off x="8610600" y="6356350"/>
            <a:ext cx="2743200" cy="365125"/>
          </a:xfrm>
          <a:prstGeom prst="rect">
            <a:avLst/>
          </a:prstGeom>
        </p:spPr>
        <p:txBody>
          <a:bodyPr/>
          <a:lstStyle/>
          <a:p>
            <a:fld id="{ED5C4DE8-C069-4B87-810C-FB638CE8E6A0}" type="slidenum">
              <a:rPr lang="en-GB" smtClean="0"/>
              <a:t>‹#›</a:t>
            </a:fld>
            <a:endParaRPr lang="en-GB"/>
          </a:p>
        </p:txBody>
      </p:sp>
    </p:spTree>
    <p:extLst>
      <p:ext uri="{BB962C8B-B14F-4D97-AF65-F5344CB8AC3E}">
        <p14:creationId xmlns:p14="http://schemas.microsoft.com/office/powerpoint/2010/main" val="830297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3C9556-1899-4622-96E2-844C3A8E22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E1CC08-34CF-4D7C-9A52-9414CA636A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064418-DD2F-4E5C-9279-62B9D21D55F6}"/>
              </a:ext>
            </a:extLst>
          </p:cNvPr>
          <p:cNvSpPr>
            <a:spLocks noGrp="1"/>
          </p:cNvSpPr>
          <p:nvPr>
            <p:ph type="dt" sz="half" idx="10"/>
          </p:nvPr>
        </p:nvSpPr>
        <p:spPr>
          <a:xfrm>
            <a:off x="838200" y="6356350"/>
            <a:ext cx="2743200" cy="365125"/>
          </a:xfrm>
          <a:prstGeom prst="rect">
            <a:avLst/>
          </a:prstGeom>
        </p:spPr>
        <p:txBody>
          <a:bodyPr/>
          <a:lstStyle/>
          <a:p>
            <a:fld id="{C06F1416-67E8-4F36-8092-FD46D3AA822F}" type="datetimeFigureOut">
              <a:rPr lang="en-GB" smtClean="0"/>
              <a:t>24/11/2021</a:t>
            </a:fld>
            <a:endParaRPr lang="en-GB"/>
          </a:p>
        </p:txBody>
      </p:sp>
      <p:sp>
        <p:nvSpPr>
          <p:cNvPr id="5" name="Footer Placeholder 4">
            <a:extLst>
              <a:ext uri="{FF2B5EF4-FFF2-40B4-BE49-F238E27FC236}">
                <a16:creationId xmlns:a16="http://schemas.microsoft.com/office/drawing/2014/main" id="{17D05F6D-6D8C-4F5E-967E-C2DBA9A2C07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82B73AB-0F72-4200-9FC3-F444F5C8F5BC}"/>
              </a:ext>
            </a:extLst>
          </p:cNvPr>
          <p:cNvSpPr>
            <a:spLocks noGrp="1"/>
          </p:cNvSpPr>
          <p:nvPr>
            <p:ph type="sldNum" sz="quarter" idx="12"/>
          </p:nvPr>
        </p:nvSpPr>
        <p:spPr>
          <a:xfrm>
            <a:off x="8610600" y="6356350"/>
            <a:ext cx="2743200" cy="365125"/>
          </a:xfrm>
          <a:prstGeom prst="rect">
            <a:avLst/>
          </a:prstGeom>
        </p:spPr>
        <p:txBody>
          <a:bodyPr/>
          <a:lstStyle/>
          <a:p>
            <a:fld id="{ED5C4DE8-C069-4B87-810C-FB638CE8E6A0}" type="slidenum">
              <a:rPr lang="en-GB" smtClean="0"/>
              <a:t>‹#›</a:t>
            </a:fld>
            <a:endParaRPr lang="en-GB"/>
          </a:p>
        </p:txBody>
      </p:sp>
    </p:spTree>
    <p:extLst>
      <p:ext uri="{BB962C8B-B14F-4D97-AF65-F5344CB8AC3E}">
        <p14:creationId xmlns:p14="http://schemas.microsoft.com/office/powerpoint/2010/main" val="2385010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E2F9D-0ED1-4036-96C0-9A011C7D0F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CB8894-0E2E-4F26-8EE0-51301A2DC8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227568-B139-4F72-9B40-59ACF5EF36D4}"/>
              </a:ext>
            </a:extLst>
          </p:cNvPr>
          <p:cNvSpPr>
            <a:spLocks noGrp="1"/>
          </p:cNvSpPr>
          <p:nvPr>
            <p:ph type="dt" sz="half" idx="10"/>
          </p:nvPr>
        </p:nvSpPr>
        <p:spPr>
          <a:xfrm>
            <a:off x="838200" y="6356350"/>
            <a:ext cx="2743200" cy="365125"/>
          </a:xfrm>
          <a:prstGeom prst="rect">
            <a:avLst/>
          </a:prstGeom>
        </p:spPr>
        <p:txBody>
          <a:bodyPr/>
          <a:lstStyle/>
          <a:p>
            <a:fld id="{C06F1416-67E8-4F36-8092-FD46D3AA822F}" type="datetimeFigureOut">
              <a:rPr lang="en-GB" smtClean="0"/>
              <a:t>24/11/2021</a:t>
            </a:fld>
            <a:endParaRPr lang="en-GB"/>
          </a:p>
        </p:txBody>
      </p:sp>
      <p:sp>
        <p:nvSpPr>
          <p:cNvPr id="5" name="Footer Placeholder 4">
            <a:extLst>
              <a:ext uri="{FF2B5EF4-FFF2-40B4-BE49-F238E27FC236}">
                <a16:creationId xmlns:a16="http://schemas.microsoft.com/office/drawing/2014/main" id="{DEF041B9-F1A3-4F00-BD6D-AA627C26021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E06D07A-CF9A-4303-A384-B734FC6D675B}"/>
              </a:ext>
            </a:extLst>
          </p:cNvPr>
          <p:cNvSpPr>
            <a:spLocks noGrp="1"/>
          </p:cNvSpPr>
          <p:nvPr>
            <p:ph type="sldNum" sz="quarter" idx="12"/>
          </p:nvPr>
        </p:nvSpPr>
        <p:spPr>
          <a:xfrm>
            <a:off x="8610600" y="6356350"/>
            <a:ext cx="2743200" cy="365125"/>
          </a:xfrm>
          <a:prstGeom prst="rect">
            <a:avLst/>
          </a:prstGeom>
        </p:spPr>
        <p:txBody>
          <a:bodyPr/>
          <a:lstStyle/>
          <a:p>
            <a:fld id="{ED5C4DE8-C069-4B87-810C-FB638CE8E6A0}" type="slidenum">
              <a:rPr lang="en-GB" smtClean="0"/>
              <a:t>‹#›</a:t>
            </a:fld>
            <a:endParaRPr lang="en-GB"/>
          </a:p>
        </p:txBody>
      </p:sp>
    </p:spTree>
    <p:extLst>
      <p:ext uri="{BB962C8B-B14F-4D97-AF65-F5344CB8AC3E}">
        <p14:creationId xmlns:p14="http://schemas.microsoft.com/office/powerpoint/2010/main" val="4025596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4575-2467-4564-89CA-CEE36B82DF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FAE284-0EC0-4FF5-96D8-E5E3B4E76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18B646-06FA-4CAE-B8B0-F5BE337E37D6}"/>
              </a:ext>
            </a:extLst>
          </p:cNvPr>
          <p:cNvSpPr>
            <a:spLocks noGrp="1"/>
          </p:cNvSpPr>
          <p:nvPr>
            <p:ph type="dt" sz="half" idx="10"/>
          </p:nvPr>
        </p:nvSpPr>
        <p:spPr>
          <a:xfrm>
            <a:off x="838200" y="6356350"/>
            <a:ext cx="2743200" cy="365125"/>
          </a:xfrm>
          <a:prstGeom prst="rect">
            <a:avLst/>
          </a:prstGeom>
        </p:spPr>
        <p:txBody>
          <a:bodyPr/>
          <a:lstStyle/>
          <a:p>
            <a:fld id="{C06F1416-67E8-4F36-8092-FD46D3AA822F}" type="datetimeFigureOut">
              <a:rPr lang="en-GB" smtClean="0"/>
              <a:t>24/11/2021</a:t>
            </a:fld>
            <a:endParaRPr lang="en-GB"/>
          </a:p>
        </p:txBody>
      </p:sp>
      <p:sp>
        <p:nvSpPr>
          <p:cNvPr id="5" name="Footer Placeholder 4">
            <a:extLst>
              <a:ext uri="{FF2B5EF4-FFF2-40B4-BE49-F238E27FC236}">
                <a16:creationId xmlns:a16="http://schemas.microsoft.com/office/drawing/2014/main" id="{187C3035-7DA0-4BFB-8435-2DE57735492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793D4F4-6BB9-49D2-BCBD-D2A53E019BD5}"/>
              </a:ext>
            </a:extLst>
          </p:cNvPr>
          <p:cNvSpPr>
            <a:spLocks noGrp="1"/>
          </p:cNvSpPr>
          <p:nvPr>
            <p:ph type="sldNum" sz="quarter" idx="12"/>
          </p:nvPr>
        </p:nvSpPr>
        <p:spPr>
          <a:xfrm>
            <a:off x="8610600" y="6356350"/>
            <a:ext cx="2743200" cy="365125"/>
          </a:xfrm>
          <a:prstGeom prst="rect">
            <a:avLst/>
          </a:prstGeom>
        </p:spPr>
        <p:txBody>
          <a:bodyPr/>
          <a:lstStyle/>
          <a:p>
            <a:fld id="{ED5C4DE8-C069-4B87-810C-FB638CE8E6A0}" type="slidenum">
              <a:rPr lang="en-GB" smtClean="0"/>
              <a:t>‹#›</a:t>
            </a:fld>
            <a:endParaRPr lang="en-GB"/>
          </a:p>
        </p:txBody>
      </p:sp>
    </p:spTree>
    <p:extLst>
      <p:ext uri="{BB962C8B-B14F-4D97-AF65-F5344CB8AC3E}">
        <p14:creationId xmlns:p14="http://schemas.microsoft.com/office/powerpoint/2010/main" val="438887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81ED-F591-4E21-8DAD-B01B180129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A2AFEB-379A-4B95-B3C0-976587B744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672C7D-C35F-4D3F-8DCA-F67ED7C0E1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9CBA81-49E2-4037-9697-BEA40782721C}"/>
              </a:ext>
            </a:extLst>
          </p:cNvPr>
          <p:cNvSpPr>
            <a:spLocks noGrp="1"/>
          </p:cNvSpPr>
          <p:nvPr>
            <p:ph type="dt" sz="half" idx="10"/>
          </p:nvPr>
        </p:nvSpPr>
        <p:spPr>
          <a:xfrm>
            <a:off x="838200" y="6356350"/>
            <a:ext cx="2743200" cy="365125"/>
          </a:xfrm>
          <a:prstGeom prst="rect">
            <a:avLst/>
          </a:prstGeom>
        </p:spPr>
        <p:txBody>
          <a:bodyPr/>
          <a:lstStyle/>
          <a:p>
            <a:fld id="{C06F1416-67E8-4F36-8092-FD46D3AA822F}" type="datetimeFigureOut">
              <a:rPr lang="en-GB" smtClean="0"/>
              <a:t>24/11/2021</a:t>
            </a:fld>
            <a:endParaRPr lang="en-GB"/>
          </a:p>
        </p:txBody>
      </p:sp>
      <p:sp>
        <p:nvSpPr>
          <p:cNvPr id="6" name="Footer Placeholder 5">
            <a:extLst>
              <a:ext uri="{FF2B5EF4-FFF2-40B4-BE49-F238E27FC236}">
                <a16:creationId xmlns:a16="http://schemas.microsoft.com/office/drawing/2014/main" id="{89EC13EC-0F06-47DA-9FAF-98E464ECE1C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640D05A-3C91-480D-81D9-A4101F012EF8}"/>
              </a:ext>
            </a:extLst>
          </p:cNvPr>
          <p:cNvSpPr>
            <a:spLocks noGrp="1"/>
          </p:cNvSpPr>
          <p:nvPr>
            <p:ph type="sldNum" sz="quarter" idx="12"/>
          </p:nvPr>
        </p:nvSpPr>
        <p:spPr>
          <a:xfrm>
            <a:off x="8610600" y="6356350"/>
            <a:ext cx="2743200" cy="365125"/>
          </a:xfrm>
          <a:prstGeom prst="rect">
            <a:avLst/>
          </a:prstGeom>
        </p:spPr>
        <p:txBody>
          <a:bodyPr/>
          <a:lstStyle/>
          <a:p>
            <a:fld id="{ED5C4DE8-C069-4B87-810C-FB638CE8E6A0}" type="slidenum">
              <a:rPr lang="en-GB" smtClean="0"/>
              <a:t>‹#›</a:t>
            </a:fld>
            <a:endParaRPr lang="en-GB"/>
          </a:p>
        </p:txBody>
      </p:sp>
    </p:spTree>
    <p:extLst>
      <p:ext uri="{BB962C8B-B14F-4D97-AF65-F5344CB8AC3E}">
        <p14:creationId xmlns:p14="http://schemas.microsoft.com/office/powerpoint/2010/main" val="762812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1DCF-C602-4337-8F52-E1674E5EAA6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6FAEFCA-670E-48FF-9622-8ADB08B547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6A651A-FBF7-4B6D-9FE2-863B6354E6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7DBF9B-EF87-460F-8140-967C7C614A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257D30-8B9B-4666-861F-5E0C9E4C96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0A172E-BDFC-497E-A333-DCE90F27C6B7}"/>
              </a:ext>
            </a:extLst>
          </p:cNvPr>
          <p:cNvSpPr>
            <a:spLocks noGrp="1"/>
          </p:cNvSpPr>
          <p:nvPr>
            <p:ph type="dt" sz="half" idx="10"/>
          </p:nvPr>
        </p:nvSpPr>
        <p:spPr>
          <a:xfrm>
            <a:off x="838200" y="6356350"/>
            <a:ext cx="2743200" cy="365125"/>
          </a:xfrm>
          <a:prstGeom prst="rect">
            <a:avLst/>
          </a:prstGeom>
        </p:spPr>
        <p:txBody>
          <a:bodyPr/>
          <a:lstStyle/>
          <a:p>
            <a:fld id="{C06F1416-67E8-4F36-8092-FD46D3AA822F}" type="datetimeFigureOut">
              <a:rPr lang="en-GB" smtClean="0"/>
              <a:t>24/11/2021</a:t>
            </a:fld>
            <a:endParaRPr lang="en-GB"/>
          </a:p>
        </p:txBody>
      </p:sp>
      <p:sp>
        <p:nvSpPr>
          <p:cNvPr id="8" name="Footer Placeholder 7">
            <a:extLst>
              <a:ext uri="{FF2B5EF4-FFF2-40B4-BE49-F238E27FC236}">
                <a16:creationId xmlns:a16="http://schemas.microsoft.com/office/drawing/2014/main" id="{DC7A299D-C0FC-4463-B0AD-D1CE30CAEB8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0EABDB7E-624E-484E-95F0-B070E947F753}"/>
              </a:ext>
            </a:extLst>
          </p:cNvPr>
          <p:cNvSpPr>
            <a:spLocks noGrp="1"/>
          </p:cNvSpPr>
          <p:nvPr>
            <p:ph type="sldNum" sz="quarter" idx="12"/>
          </p:nvPr>
        </p:nvSpPr>
        <p:spPr>
          <a:xfrm>
            <a:off x="8610600" y="6356350"/>
            <a:ext cx="2743200" cy="365125"/>
          </a:xfrm>
          <a:prstGeom prst="rect">
            <a:avLst/>
          </a:prstGeom>
        </p:spPr>
        <p:txBody>
          <a:bodyPr/>
          <a:lstStyle/>
          <a:p>
            <a:fld id="{ED5C4DE8-C069-4B87-810C-FB638CE8E6A0}" type="slidenum">
              <a:rPr lang="en-GB" smtClean="0"/>
              <a:t>‹#›</a:t>
            </a:fld>
            <a:endParaRPr lang="en-GB"/>
          </a:p>
        </p:txBody>
      </p:sp>
    </p:spTree>
    <p:extLst>
      <p:ext uri="{BB962C8B-B14F-4D97-AF65-F5344CB8AC3E}">
        <p14:creationId xmlns:p14="http://schemas.microsoft.com/office/powerpoint/2010/main" val="1989675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88B0-E451-4866-A0F7-B5744B9C9C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549194-D579-46CE-869B-F356520FD776}"/>
              </a:ext>
            </a:extLst>
          </p:cNvPr>
          <p:cNvSpPr>
            <a:spLocks noGrp="1"/>
          </p:cNvSpPr>
          <p:nvPr>
            <p:ph type="dt" sz="half" idx="10"/>
          </p:nvPr>
        </p:nvSpPr>
        <p:spPr>
          <a:xfrm>
            <a:off x="838200" y="6356350"/>
            <a:ext cx="2743200" cy="365125"/>
          </a:xfrm>
          <a:prstGeom prst="rect">
            <a:avLst/>
          </a:prstGeom>
        </p:spPr>
        <p:txBody>
          <a:bodyPr/>
          <a:lstStyle/>
          <a:p>
            <a:fld id="{C06F1416-67E8-4F36-8092-FD46D3AA822F}" type="datetimeFigureOut">
              <a:rPr lang="en-GB" smtClean="0"/>
              <a:t>24/11/2021</a:t>
            </a:fld>
            <a:endParaRPr lang="en-GB"/>
          </a:p>
        </p:txBody>
      </p:sp>
      <p:sp>
        <p:nvSpPr>
          <p:cNvPr id="4" name="Footer Placeholder 3">
            <a:extLst>
              <a:ext uri="{FF2B5EF4-FFF2-40B4-BE49-F238E27FC236}">
                <a16:creationId xmlns:a16="http://schemas.microsoft.com/office/drawing/2014/main" id="{38B0F786-535E-4E64-BC02-47101467CB2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77458D7E-2A76-4189-8A12-685562C8838E}"/>
              </a:ext>
            </a:extLst>
          </p:cNvPr>
          <p:cNvSpPr>
            <a:spLocks noGrp="1"/>
          </p:cNvSpPr>
          <p:nvPr>
            <p:ph type="sldNum" sz="quarter" idx="12"/>
          </p:nvPr>
        </p:nvSpPr>
        <p:spPr>
          <a:xfrm>
            <a:off x="8610600" y="6356350"/>
            <a:ext cx="2743200" cy="365125"/>
          </a:xfrm>
          <a:prstGeom prst="rect">
            <a:avLst/>
          </a:prstGeom>
        </p:spPr>
        <p:txBody>
          <a:bodyPr/>
          <a:lstStyle/>
          <a:p>
            <a:fld id="{ED5C4DE8-C069-4B87-810C-FB638CE8E6A0}" type="slidenum">
              <a:rPr lang="en-GB" smtClean="0"/>
              <a:t>‹#›</a:t>
            </a:fld>
            <a:endParaRPr lang="en-GB"/>
          </a:p>
        </p:txBody>
      </p:sp>
    </p:spTree>
    <p:extLst>
      <p:ext uri="{BB962C8B-B14F-4D97-AF65-F5344CB8AC3E}">
        <p14:creationId xmlns:p14="http://schemas.microsoft.com/office/powerpoint/2010/main" val="3857708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DE220-C776-41FA-BD4C-8738CDDBA01A}"/>
              </a:ext>
            </a:extLst>
          </p:cNvPr>
          <p:cNvSpPr>
            <a:spLocks noGrp="1"/>
          </p:cNvSpPr>
          <p:nvPr>
            <p:ph type="dt" sz="half" idx="10"/>
          </p:nvPr>
        </p:nvSpPr>
        <p:spPr>
          <a:xfrm>
            <a:off x="838200" y="6356350"/>
            <a:ext cx="2743200" cy="365125"/>
          </a:xfrm>
          <a:prstGeom prst="rect">
            <a:avLst/>
          </a:prstGeom>
        </p:spPr>
        <p:txBody>
          <a:bodyPr/>
          <a:lstStyle/>
          <a:p>
            <a:fld id="{C06F1416-67E8-4F36-8092-FD46D3AA822F}" type="datetimeFigureOut">
              <a:rPr lang="en-GB" smtClean="0"/>
              <a:t>24/11/2021</a:t>
            </a:fld>
            <a:endParaRPr lang="en-GB"/>
          </a:p>
        </p:txBody>
      </p:sp>
      <p:sp>
        <p:nvSpPr>
          <p:cNvPr id="3" name="Footer Placeholder 2">
            <a:extLst>
              <a:ext uri="{FF2B5EF4-FFF2-40B4-BE49-F238E27FC236}">
                <a16:creationId xmlns:a16="http://schemas.microsoft.com/office/drawing/2014/main" id="{6AE73022-F094-484A-BFF7-FFE3BB1F73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28F4B053-5D5F-4191-965F-F3C176620245}"/>
              </a:ext>
            </a:extLst>
          </p:cNvPr>
          <p:cNvSpPr>
            <a:spLocks noGrp="1"/>
          </p:cNvSpPr>
          <p:nvPr>
            <p:ph type="sldNum" sz="quarter" idx="12"/>
          </p:nvPr>
        </p:nvSpPr>
        <p:spPr>
          <a:xfrm>
            <a:off x="8610600" y="6356350"/>
            <a:ext cx="2743200" cy="365125"/>
          </a:xfrm>
          <a:prstGeom prst="rect">
            <a:avLst/>
          </a:prstGeom>
        </p:spPr>
        <p:txBody>
          <a:bodyPr/>
          <a:lstStyle/>
          <a:p>
            <a:fld id="{ED5C4DE8-C069-4B87-810C-FB638CE8E6A0}" type="slidenum">
              <a:rPr lang="en-GB" smtClean="0"/>
              <a:t>‹#›</a:t>
            </a:fld>
            <a:endParaRPr lang="en-GB"/>
          </a:p>
        </p:txBody>
      </p:sp>
    </p:spTree>
    <p:extLst>
      <p:ext uri="{BB962C8B-B14F-4D97-AF65-F5344CB8AC3E}">
        <p14:creationId xmlns:p14="http://schemas.microsoft.com/office/powerpoint/2010/main" val="2082062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8E9A0-4764-47DC-BFAA-933E7E58D0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49635F7-A7E0-40E9-AB20-A66F46F5B2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371969F-40CC-4CF9-9A1C-BEE0C5723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A1878-F601-43DE-816C-712D4884722D}"/>
              </a:ext>
            </a:extLst>
          </p:cNvPr>
          <p:cNvSpPr>
            <a:spLocks noGrp="1"/>
          </p:cNvSpPr>
          <p:nvPr>
            <p:ph type="dt" sz="half" idx="10"/>
          </p:nvPr>
        </p:nvSpPr>
        <p:spPr>
          <a:xfrm>
            <a:off x="838200" y="6356350"/>
            <a:ext cx="2743200" cy="365125"/>
          </a:xfrm>
          <a:prstGeom prst="rect">
            <a:avLst/>
          </a:prstGeom>
        </p:spPr>
        <p:txBody>
          <a:bodyPr/>
          <a:lstStyle/>
          <a:p>
            <a:fld id="{C06F1416-67E8-4F36-8092-FD46D3AA822F}" type="datetimeFigureOut">
              <a:rPr lang="en-GB" smtClean="0"/>
              <a:t>24/11/2021</a:t>
            </a:fld>
            <a:endParaRPr lang="en-GB"/>
          </a:p>
        </p:txBody>
      </p:sp>
      <p:sp>
        <p:nvSpPr>
          <p:cNvPr id="6" name="Footer Placeholder 5">
            <a:extLst>
              <a:ext uri="{FF2B5EF4-FFF2-40B4-BE49-F238E27FC236}">
                <a16:creationId xmlns:a16="http://schemas.microsoft.com/office/drawing/2014/main" id="{7B346B56-6748-4669-B2C0-3FE991AC99D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3E98C49-03DF-45B9-A7C1-F969C00787A9}"/>
              </a:ext>
            </a:extLst>
          </p:cNvPr>
          <p:cNvSpPr>
            <a:spLocks noGrp="1"/>
          </p:cNvSpPr>
          <p:nvPr>
            <p:ph type="sldNum" sz="quarter" idx="12"/>
          </p:nvPr>
        </p:nvSpPr>
        <p:spPr>
          <a:xfrm>
            <a:off x="8610600" y="6356350"/>
            <a:ext cx="2743200" cy="365125"/>
          </a:xfrm>
          <a:prstGeom prst="rect">
            <a:avLst/>
          </a:prstGeom>
        </p:spPr>
        <p:txBody>
          <a:bodyPr/>
          <a:lstStyle/>
          <a:p>
            <a:fld id="{ED5C4DE8-C069-4B87-810C-FB638CE8E6A0}" type="slidenum">
              <a:rPr lang="en-GB" smtClean="0"/>
              <a:t>‹#›</a:t>
            </a:fld>
            <a:endParaRPr lang="en-GB"/>
          </a:p>
        </p:txBody>
      </p:sp>
    </p:spTree>
    <p:extLst>
      <p:ext uri="{BB962C8B-B14F-4D97-AF65-F5344CB8AC3E}">
        <p14:creationId xmlns:p14="http://schemas.microsoft.com/office/powerpoint/2010/main" val="1402977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D5BE-B7A7-4C8B-9F11-30DAE2225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709ED07-8FF7-4334-899A-9E577BA6D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3DB223-0B5B-401C-A272-712989AD6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90D45-6612-4D10-8FC8-C0695DFEE9F6}"/>
              </a:ext>
            </a:extLst>
          </p:cNvPr>
          <p:cNvSpPr>
            <a:spLocks noGrp="1"/>
          </p:cNvSpPr>
          <p:nvPr>
            <p:ph type="dt" sz="half" idx="10"/>
          </p:nvPr>
        </p:nvSpPr>
        <p:spPr>
          <a:xfrm>
            <a:off x="838200" y="6356350"/>
            <a:ext cx="2743200" cy="365125"/>
          </a:xfrm>
          <a:prstGeom prst="rect">
            <a:avLst/>
          </a:prstGeom>
        </p:spPr>
        <p:txBody>
          <a:bodyPr/>
          <a:lstStyle/>
          <a:p>
            <a:fld id="{C06F1416-67E8-4F36-8092-FD46D3AA822F}" type="datetimeFigureOut">
              <a:rPr lang="en-GB" smtClean="0"/>
              <a:t>24/11/2021</a:t>
            </a:fld>
            <a:endParaRPr lang="en-GB"/>
          </a:p>
        </p:txBody>
      </p:sp>
      <p:sp>
        <p:nvSpPr>
          <p:cNvPr id="6" name="Footer Placeholder 5">
            <a:extLst>
              <a:ext uri="{FF2B5EF4-FFF2-40B4-BE49-F238E27FC236}">
                <a16:creationId xmlns:a16="http://schemas.microsoft.com/office/drawing/2014/main" id="{41F12AF1-85B8-419C-A47C-4781D14B576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14475BC-FC5B-42CD-ADF5-64184FB3604C}"/>
              </a:ext>
            </a:extLst>
          </p:cNvPr>
          <p:cNvSpPr>
            <a:spLocks noGrp="1"/>
          </p:cNvSpPr>
          <p:nvPr>
            <p:ph type="sldNum" sz="quarter" idx="12"/>
          </p:nvPr>
        </p:nvSpPr>
        <p:spPr>
          <a:xfrm>
            <a:off x="8610600" y="6356350"/>
            <a:ext cx="2743200" cy="365125"/>
          </a:xfrm>
          <a:prstGeom prst="rect">
            <a:avLst/>
          </a:prstGeom>
        </p:spPr>
        <p:txBody>
          <a:bodyPr/>
          <a:lstStyle/>
          <a:p>
            <a:fld id="{ED5C4DE8-C069-4B87-810C-FB638CE8E6A0}" type="slidenum">
              <a:rPr lang="en-GB" smtClean="0"/>
              <a:t>‹#›</a:t>
            </a:fld>
            <a:endParaRPr lang="en-GB"/>
          </a:p>
        </p:txBody>
      </p:sp>
    </p:spTree>
    <p:extLst>
      <p:ext uri="{BB962C8B-B14F-4D97-AF65-F5344CB8AC3E}">
        <p14:creationId xmlns:p14="http://schemas.microsoft.com/office/powerpoint/2010/main" val="2296711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629069-6BC2-4541-B64A-68D1D23D241F}"/>
              </a:ext>
            </a:extLst>
          </p:cNvPr>
          <p:cNvSpPr>
            <a:spLocks noGrp="1"/>
          </p:cNvSpPr>
          <p:nvPr>
            <p:ph type="title"/>
          </p:nvPr>
        </p:nvSpPr>
        <p:spPr>
          <a:xfrm>
            <a:off x="838200" y="365126"/>
            <a:ext cx="10515600" cy="1235074"/>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21040EC-360C-4BA0-9696-B00B68AF85A2}"/>
              </a:ext>
            </a:extLst>
          </p:cNvPr>
          <p:cNvSpPr>
            <a:spLocks noGrp="1"/>
          </p:cNvSpPr>
          <p:nvPr>
            <p:ph type="body" idx="1"/>
          </p:nvPr>
        </p:nvSpPr>
        <p:spPr>
          <a:xfrm>
            <a:off x="838200" y="1973656"/>
            <a:ext cx="10515600" cy="41247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4" name="Group 13">
            <a:extLst>
              <a:ext uri="{FF2B5EF4-FFF2-40B4-BE49-F238E27FC236}">
                <a16:creationId xmlns:a16="http://schemas.microsoft.com/office/drawing/2014/main" id="{AAE4E244-F4A9-420C-8CC6-07E45116540B}"/>
              </a:ext>
            </a:extLst>
          </p:cNvPr>
          <p:cNvGrpSpPr/>
          <p:nvPr userDrawn="1"/>
        </p:nvGrpSpPr>
        <p:grpSpPr>
          <a:xfrm>
            <a:off x="0" y="1716390"/>
            <a:ext cx="12192000" cy="148551"/>
            <a:chOff x="0" y="1716390"/>
            <a:chExt cx="12192000" cy="148551"/>
          </a:xfrm>
        </p:grpSpPr>
        <p:cxnSp>
          <p:nvCxnSpPr>
            <p:cNvPr id="9" name="Straight Connector 8">
              <a:extLst>
                <a:ext uri="{FF2B5EF4-FFF2-40B4-BE49-F238E27FC236}">
                  <a16:creationId xmlns:a16="http://schemas.microsoft.com/office/drawing/2014/main" id="{55D7A986-685A-41D3-BE4E-34AC8548C6E6}"/>
                </a:ext>
              </a:extLst>
            </p:cNvPr>
            <p:cNvCxnSpPr/>
            <p:nvPr userDrawn="1"/>
          </p:nvCxnSpPr>
          <p:spPr>
            <a:xfrm>
              <a:off x="0" y="1716390"/>
              <a:ext cx="12192000" cy="0"/>
            </a:xfrm>
            <a:prstGeom prst="line">
              <a:avLst/>
            </a:prstGeom>
            <a:ln w="38100">
              <a:solidFill>
                <a:srgbClr val="1E73B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57E75D6-CBB2-492B-B74F-433B2DABB2F8}"/>
                </a:ext>
              </a:extLst>
            </p:cNvPr>
            <p:cNvCxnSpPr/>
            <p:nvPr userDrawn="1"/>
          </p:nvCxnSpPr>
          <p:spPr>
            <a:xfrm>
              <a:off x="0" y="1751955"/>
              <a:ext cx="12192000" cy="0"/>
            </a:xfrm>
            <a:prstGeom prst="line">
              <a:avLst/>
            </a:prstGeom>
            <a:ln w="38100">
              <a:solidFill>
                <a:srgbClr val="EA074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214C5C-2E43-4014-957A-78ECA1F80E60}"/>
                </a:ext>
              </a:extLst>
            </p:cNvPr>
            <p:cNvCxnSpPr/>
            <p:nvPr userDrawn="1"/>
          </p:nvCxnSpPr>
          <p:spPr>
            <a:xfrm>
              <a:off x="0" y="1792460"/>
              <a:ext cx="12192000" cy="0"/>
            </a:xfrm>
            <a:prstGeom prst="line">
              <a:avLst/>
            </a:prstGeom>
            <a:ln w="38100">
              <a:solidFill>
                <a:srgbClr val="03991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FDC66E-EF75-4979-BE5F-0742630E6FF8}"/>
                </a:ext>
              </a:extLst>
            </p:cNvPr>
            <p:cNvCxnSpPr/>
            <p:nvPr userDrawn="1"/>
          </p:nvCxnSpPr>
          <p:spPr>
            <a:xfrm>
              <a:off x="0" y="1831151"/>
              <a:ext cx="12192000" cy="0"/>
            </a:xfrm>
            <a:prstGeom prst="line">
              <a:avLst/>
            </a:prstGeom>
            <a:ln w="38100">
              <a:solidFill>
                <a:srgbClr val="FFC42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768471B-EFDD-46FD-8043-0808248A7B41}"/>
                </a:ext>
              </a:extLst>
            </p:cNvPr>
            <p:cNvCxnSpPr/>
            <p:nvPr userDrawn="1"/>
          </p:nvCxnSpPr>
          <p:spPr>
            <a:xfrm>
              <a:off x="0" y="1864941"/>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4EEABFD-049E-46FF-BEDB-F77BF3BB1E92}"/>
              </a:ext>
            </a:extLst>
          </p:cNvPr>
          <p:cNvGrpSpPr/>
          <p:nvPr userDrawn="1"/>
        </p:nvGrpSpPr>
        <p:grpSpPr>
          <a:xfrm>
            <a:off x="0" y="6002388"/>
            <a:ext cx="12192000" cy="148551"/>
            <a:chOff x="0" y="1716390"/>
            <a:chExt cx="12192000" cy="148551"/>
          </a:xfrm>
        </p:grpSpPr>
        <p:cxnSp>
          <p:nvCxnSpPr>
            <p:cNvPr id="16" name="Straight Connector 15">
              <a:extLst>
                <a:ext uri="{FF2B5EF4-FFF2-40B4-BE49-F238E27FC236}">
                  <a16:creationId xmlns:a16="http://schemas.microsoft.com/office/drawing/2014/main" id="{FF057CE0-BF3A-4229-9635-DE1F2ACF6451}"/>
                </a:ext>
              </a:extLst>
            </p:cNvPr>
            <p:cNvCxnSpPr/>
            <p:nvPr userDrawn="1"/>
          </p:nvCxnSpPr>
          <p:spPr>
            <a:xfrm>
              <a:off x="0" y="1716390"/>
              <a:ext cx="12192000" cy="0"/>
            </a:xfrm>
            <a:prstGeom prst="line">
              <a:avLst/>
            </a:prstGeom>
            <a:ln w="38100">
              <a:solidFill>
                <a:srgbClr val="1E73B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1BB41FA-0C1A-4E18-B300-5ECF8E778142}"/>
                </a:ext>
              </a:extLst>
            </p:cNvPr>
            <p:cNvCxnSpPr/>
            <p:nvPr userDrawn="1"/>
          </p:nvCxnSpPr>
          <p:spPr>
            <a:xfrm>
              <a:off x="0" y="1751955"/>
              <a:ext cx="12192000" cy="0"/>
            </a:xfrm>
            <a:prstGeom prst="line">
              <a:avLst/>
            </a:prstGeom>
            <a:ln w="38100">
              <a:solidFill>
                <a:srgbClr val="EA074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8DF4A7F-5E6F-4D13-B1EF-F4C2778F380B}"/>
                </a:ext>
              </a:extLst>
            </p:cNvPr>
            <p:cNvCxnSpPr/>
            <p:nvPr userDrawn="1"/>
          </p:nvCxnSpPr>
          <p:spPr>
            <a:xfrm>
              <a:off x="0" y="1792460"/>
              <a:ext cx="12192000" cy="0"/>
            </a:xfrm>
            <a:prstGeom prst="line">
              <a:avLst/>
            </a:prstGeom>
            <a:ln w="38100">
              <a:solidFill>
                <a:srgbClr val="03991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7E843C-3FEE-43D3-8F0E-BE07137CF562}"/>
                </a:ext>
              </a:extLst>
            </p:cNvPr>
            <p:cNvCxnSpPr/>
            <p:nvPr userDrawn="1"/>
          </p:nvCxnSpPr>
          <p:spPr>
            <a:xfrm>
              <a:off x="0" y="1831151"/>
              <a:ext cx="12192000" cy="0"/>
            </a:xfrm>
            <a:prstGeom prst="line">
              <a:avLst/>
            </a:prstGeom>
            <a:ln w="38100">
              <a:solidFill>
                <a:srgbClr val="FFC42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82E0937-FBA6-4A5D-8051-146420560CF1}"/>
                </a:ext>
              </a:extLst>
            </p:cNvPr>
            <p:cNvCxnSpPr/>
            <p:nvPr userDrawn="1"/>
          </p:nvCxnSpPr>
          <p:spPr>
            <a:xfrm>
              <a:off x="0" y="1864941"/>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20F73CEB-ACB6-48CE-9762-256120D51488}"/>
              </a:ext>
            </a:extLst>
          </p:cNvPr>
          <p:cNvPicPr>
            <a:picLocks noChangeAspect="1"/>
          </p:cNvPicPr>
          <p:nvPr userDrawn="1"/>
        </p:nvPicPr>
        <p:blipFill>
          <a:blip r:embed="rId13"/>
          <a:stretch>
            <a:fillRect/>
          </a:stretch>
        </p:blipFill>
        <p:spPr>
          <a:xfrm>
            <a:off x="838200" y="6286046"/>
            <a:ext cx="2157549" cy="413654"/>
          </a:xfrm>
          <a:prstGeom prst="rect">
            <a:avLst/>
          </a:prstGeom>
        </p:spPr>
      </p:pic>
      <p:pic>
        <p:nvPicPr>
          <p:cNvPr id="23" name="Picture 22">
            <a:extLst>
              <a:ext uri="{FF2B5EF4-FFF2-40B4-BE49-F238E27FC236}">
                <a16:creationId xmlns:a16="http://schemas.microsoft.com/office/drawing/2014/main" id="{FAA4470F-A957-4BA7-8211-4E0063999FF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638756" y="6195658"/>
            <a:ext cx="1917519" cy="594431"/>
          </a:xfrm>
          <a:prstGeom prst="rect">
            <a:avLst/>
          </a:prstGeom>
        </p:spPr>
      </p:pic>
    </p:spTree>
    <p:extLst>
      <p:ext uri="{BB962C8B-B14F-4D97-AF65-F5344CB8AC3E}">
        <p14:creationId xmlns:p14="http://schemas.microsoft.com/office/powerpoint/2010/main" val="1708551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Roboto Medium" panose="02000000000000000000" pitchFamily="2" charset="0"/>
          <a:ea typeface="Roboto Medium"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cstate="print"/>
          <a:srcRect/>
          <a:stretch>
            <a:fillRect/>
          </a:stretch>
        </p:blipFill>
        <p:spPr bwMode="auto">
          <a:xfrm>
            <a:off x="1881158" y="428605"/>
            <a:ext cx="5565790" cy="3309939"/>
          </a:xfrm>
          <a:prstGeom prst="rect">
            <a:avLst/>
          </a:prstGeom>
          <a:noFill/>
          <a:ln w="9525">
            <a:noFill/>
            <a:miter lim="800000"/>
            <a:headEnd/>
            <a:tailEnd/>
          </a:ln>
          <a:effectLst/>
        </p:spPr>
      </p:pic>
      <p:pic>
        <p:nvPicPr>
          <p:cNvPr id="33796" name="Picture 4"/>
          <p:cNvPicPr>
            <a:picLocks noChangeAspect="1" noChangeArrowheads="1"/>
          </p:cNvPicPr>
          <p:nvPr/>
        </p:nvPicPr>
        <p:blipFill>
          <a:blip r:embed="rId3" cstate="print"/>
          <a:srcRect/>
          <a:stretch>
            <a:fillRect/>
          </a:stretch>
        </p:blipFill>
        <p:spPr bwMode="auto">
          <a:xfrm>
            <a:off x="6381752" y="3500439"/>
            <a:ext cx="3905272" cy="2289297"/>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B36D-F32F-4E9B-A3DB-C5927617439B}"/>
              </a:ext>
            </a:extLst>
          </p:cNvPr>
          <p:cNvSpPr>
            <a:spLocks noGrp="1"/>
          </p:cNvSpPr>
          <p:nvPr>
            <p:ph type="title"/>
          </p:nvPr>
        </p:nvSpPr>
        <p:spPr/>
        <p:txBody>
          <a:bodyPr>
            <a:normAutofit fontScale="90000"/>
          </a:bodyPr>
          <a:lstStyle/>
          <a:p>
            <a:r>
              <a:rPr lang="en-GB" dirty="0"/>
              <a:t>THE PROBLEM OF HEAD INJURIES IN JUDO</a:t>
            </a:r>
          </a:p>
        </p:txBody>
      </p:sp>
      <p:pic>
        <p:nvPicPr>
          <p:cNvPr id="4" name="Picture 3">
            <a:extLst>
              <a:ext uri="{FF2B5EF4-FFF2-40B4-BE49-F238E27FC236}">
                <a16:creationId xmlns:a16="http://schemas.microsoft.com/office/drawing/2014/main" id="{56DB2C2D-2FBD-49A8-A0CC-0A60F9DA6EEB}"/>
              </a:ext>
            </a:extLst>
          </p:cNvPr>
          <p:cNvPicPr>
            <a:picLocks noChangeAspect="1"/>
          </p:cNvPicPr>
          <p:nvPr/>
        </p:nvPicPr>
        <p:blipFill>
          <a:blip r:embed="rId2"/>
          <a:stretch>
            <a:fillRect/>
          </a:stretch>
        </p:blipFill>
        <p:spPr>
          <a:xfrm>
            <a:off x="3209726" y="1934070"/>
            <a:ext cx="5772547" cy="4029237"/>
          </a:xfrm>
          <a:prstGeom prst="rect">
            <a:avLst/>
          </a:prstGeom>
        </p:spPr>
      </p:pic>
    </p:spTree>
    <p:extLst>
      <p:ext uri="{BB962C8B-B14F-4D97-AF65-F5344CB8AC3E}">
        <p14:creationId xmlns:p14="http://schemas.microsoft.com/office/powerpoint/2010/main" val="1689427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Non-accidental harm </a:t>
            </a:r>
          </a:p>
        </p:txBody>
      </p:sp>
      <p:sp>
        <p:nvSpPr>
          <p:cNvPr id="3" name="Content Placeholder 2"/>
          <p:cNvSpPr>
            <a:spLocks noGrp="1"/>
          </p:cNvSpPr>
          <p:nvPr>
            <p:ph idx="1"/>
          </p:nvPr>
        </p:nvSpPr>
        <p:spPr>
          <a:xfrm>
            <a:off x="741947" y="1937561"/>
            <a:ext cx="11157533" cy="4124758"/>
          </a:xfrm>
        </p:spPr>
        <p:txBody>
          <a:bodyPr>
            <a:normAutofit/>
          </a:bodyPr>
          <a:lstStyle/>
          <a:p>
            <a:r>
              <a:rPr lang="en-GB" dirty="0"/>
              <a:t>Sport is a context in which abuse and non-accidental harm can take place</a:t>
            </a:r>
          </a:p>
          <a:p>
            <a:r>
              <a:rPr lang="en-GB" dirty="0"/>
              <a:t>Committed by authority figures such as coaches, or peer athletes</a:t>
            </a:r>
          </a:p>
          <a:p>
            <a:r>
              <a:rPr lang="en-GB" dirty="0"/>
              <a:t>Serious injury is defined as death, or a long-term condition such as a permanent vegetative state.</a:t>
            </a:r>
          </a:p>
          <a:p>
            <a:endParaRPr lang="en-GB" dirty="0"/>
          </a:p>
          <a:p>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5542" y="3834297"/>
            <a:ext cx="3680191" cy="2071896"/>
          </a:xfrm>
          <a:prstGeom prst="rect">
            <a:avLst/>
          </a:prstGeom>
          <a:ln>
            <a:solidFill>
              <a:schemeClr val="accent1"/>
            </a:solidFill>
          </a:ln>
        </p:spPr>
      </p:pic>
    </p:spTree>
    <p:extLst>
      <p:ext uri="{BB962C8B-B14F-4D97-AF65-F5344CB8AC3E}">
        <p14:creationId xmlns:p14="http://schemas.microsoft.com/office/powerpoint/2010/main" val="3720490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F26309F-E0BC-4C2B-868A-28A549C319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505" y="203701"/>
            <a:ext cx="5392438" cy="5736251"/>
          </a:xfrm>
          <a:prstGeom prst="rect">
            <a:avLst/>
          </a:prstGeom>
        </p:spPr>
      </p:pic>
      <p:sp>
        <p:nvSpPr>
          <p:cNvPr id="4" name="正方形/長方形 3"/>
          <p:cNvSpPr/>
          <p:nvPr/>
        </p:nvSpPr>
        <p:spPr>
          <a:xfrm>
            <a:off x="4226005" y="4771273"/>
            <a:ext cx="504056" cy="648072"/>
          </a:xfrm>
          <a:prstGeom prst="rect">
            <a:avLst/>
          </a:prstGeom>
          <a:noFill/>
          <a:ln w="76200">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Title 2">
            <a:extLst>
              <a:ext uri="{FF2B5EF4-FFF2-40B4-BE49-F238E27FC236}">
                <a16:creationId xmlns:a16="http://schemas.microsoft.com/office/drawing/2014/main" id="{F8C5E259-E0A6-430B-9426-DF31D1EF6B13}"/>
              </a:ext>
            </a:extLst>
          </p:cNvPr>
          <p:cNvSpPr>
            <a:spLocks noGrp="1"/>
          </p:cNvSpPr>
          <p:nvPr>
            <p:ph type="title"/>
          </p:nvPr>
        </p:nvSpPr>
        <p:spPr>
          <a:xfrm>
            <a:off x="6384758" y="389189"/>
            <a:ext cx="5257800" cy="1235074"/>
          </a:xfrm>
        </p:spPr>
        <p:txBody>
          <a:bodyPr/>
          <a:lstStyle/>
          <a:p>
            <a:r>
              <a:rPr lang="en-GB" dirty="0"/>
              <a:t>School deaths</a:t>
            </a:r>
          </a:p>
        </p:txBody>
      </p:sp>
      <p:sp>
        <p:nvSpPr>
          <p:cNvPr id="8" name="Content Placeholder 7">
            <a:extLst>
              <a:ext uri="{FF2B5EF4-FFF2-40B4-BE49-F238E27FC236}">
                <a16:creationId xmlns:a16="http://schemas.microsoft.com/office/drawing/2014/main" id="{7C11A38B-A3FE-4A37-851D-1E4E4F8F7FC4}"/>
              </a:ext>
            </a:extLst>
          </p:cNvPr>
          <p:cNvSpPr>
            <a:spLocks noGrp="1"/>
          </p:cNvSpPr>
          <p:nvPr>
            <p:ph idx="1"/>
          </p:nvPr>
        </p:nvSpPr>
        <p:spPr>
          <a:xfrm>
            <a:off x="6384758" y="2021782"/>
            <a:ext cx="4907164" cy="4124758"/>
          </a:xfrm>
        </p:spPr>
        <p:txBody>
          <a:bodyPr/>
          <a:lstStyle/>
          <a:p>
            <a:r>
              <a:rPr lang="en-GB" dirty="0"/>
              <a:t>Research into serious injury in a variety of sporting activities within Japan revealed a high number of serious cases involving Judo</a:t>
            </a:r>
          </a:p>
          <a:p>
            <a:endParaRPr lang="en-GB" dirty="0"/>
          </a:p>
        </p:txBody>
      </p:sp>
    </p:spTree>
    <p:extLst>
      <p:ext uri="{BB962C8B-B14F-4D97-AF65-F5344CB8AC3E}">
        <p14:creationId xmlns:p14="http://schemas.microsoft.com/office/powerpoint/2010/main" val="2508512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Acute Subdural Hematoma (ASDH)</a:t>
            </a:r>
          </a:p>
        </p:txBody>
      </p:sp>
      <p:sp>
        <p:nvSpPr>
          <p:cNvPr id="3" name="Content Placeholder 2"/>
          <p:cNvSpPr>
            <a:spLocks noGrp="1"/>
          </p:cNvSpPr>
          <p:nvPr>
            <p:ph idx="1"/>
          </p:nvPr>
        </p:nvSpPr>
        <p:spPr>
          <a:xfrm>
            <a:off x="838200" y="1973656"/>
            <a:ext cx="7656095" cy="4124758"/>
          </a:xfrm>
        </p:spPr>
        <p:txBody>
          <a:bodyPr/>
          <a:lstStyle/>
          <a:p>
            <a:r>
              <a:rPr lang="en-GB" dirty="0"/>
              <a:t>120 deaths have occurred within Japanese Judo since 1983</a:t>
            </a:r>
          </a:p>
          <a:p>
            <a:r>
              <a:rPr lang="en-GB" dirty="0"/>
              <a:t>This could be defined as neglect. </a:t>
            </a:r>
          </a:p>
          <a:p>
            <a:r>
              <a:rPr lang="en-GB" dirty="0"/>
              <a:t>Serious injuries such as acute subdural hematoma (ASDH), that are associated to Japanese judo are not evident within UK judo</a:t>
            </a:r>
          </a:p>
        </p:txBody>
      </p:sp>
      <p:pic>
        <p:nvPicPr>
          <p:cNvPr id="4" name="Picture 3"/>
          <p:cNvPicPr>
            <a:picLocks noChangeAspect="1"/>
          </p:cNvPicPr>
          <p:nvPr/>
        </p:nvPicPr>
        <p:blipFill>
          <a:blip r:embed="rId2"/>
          <a:stretch>
            <a:fillRect/>
          </a:stretch>
        </p:blipFill>
        <p:spPr>
          <a:xfrm>
            <a:off x="8337884" y="2200776"/>
            <a:ext cx="3690687" cy="3690687"/>
          </a:xfrm>
          <a:prstGeom prst="rect">
            <a:avLst/>
          </a:prstGeom>
        </p:spPr>
      </p:pic>
    </p:spTree>
    <p:extLst>
      <p:ext uri="{BB962C8B-B14F-4D97-AF65-F5344CB8AC3E}">
        <p14:creationId xmlns:p14="http://schemas.microsoft.com/office/powerpoint/2010/main" val="2199072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Second-impact Syndrome</a:t>
            </a:r>
          </a:p>
        </p:txBody>
      </p:sp>
      <p:sp>
        <p:nvSpPr>
          <p:cNvPr id="3" name="Content Placeholder 2"/>
          <p:cNvSpPr>
            <a:spLocks noGrp="1"/>
          </p:cNvSpPr>
          <p:nvPr>
            <p:ph idx="1"/>
          </p:nvPr>
        </p:nvSpPr>
        <p:spPr>
          <a:xfrm>
            <a:off x="5145505" y="1985687"/>
            <a:ext cx="6741695" cy="4124758"/>
          </a:xfrm>
        </p:spPr>
        <p:txBody>
          <a:bodyPr/>
          <a:lstStyle/>
          <a:p>
            <a:r>
              <a:rPr lang="en-GB" dirty="0"/>
              <a:t>A rare and dangerous result of second concussion that happens when the brain is still healing from a previous concussion.</a:t>
            </a:r>
          </a:p>
          <a:p>
            <a:r>
              <a:rPr lang="en-GB" dirty="0"/>
              <a:t>Causes dangerous brain swelling and bleeding that can cause death or permanent disability. It can occur even days to weeks after a first concussion is diagnosed </a:t>
            </a:r>
          </a:p>
        </p:txBody>
      </p:sp>
      <p:pic>
        <p:nvPicPr>
          <p:cNvPr id="4" name="Picture 3">
            <a:extLst>
              <a:ext uri="{FF2B5EF4-FFF2-40B4-BE49-F238E27FC236}">
                <a16:creationId xmlns:a16="http://schemas.microsoft.com/office/drawing/2014/main" id="{2AA6EC66-A904-4CF5-8255-71B7601D2292}"/>
              </a:ext>
            </a:extLst>
          </p:cNvPr>
          <p:cNvPicPr>
            <a:picLocks noChangeAspect="1"/>
          </p:cNvPicPr>
          <p:nvPr/>
        </p:nvPicPr>
        <p:blipFill>
          <a:blip r:embed="rId3"/>
          <a:stretch>
            <a:fillRect/>
          </a:stretch>
        </p:blipFill>
        <p:spPr>
          <a:xfrm>
            <a:off x="437148" y="2339640"/>
            <a:ext cx="4267200" cy="2876550"/>
          </a:xfrm>
          <a:prstGeom prst="rect">
            <a:avLst/>
          </a:prstGeom>
        </p:spPr>
      </p:pic>
    </p:spTree>
    <p:extLst>
      <p:ext uri="{BB962C8B-B14F-4D97-AF65-F5344CB8AC3E}">
        <p14:creationId xmlns:p14="http://schemas.microsoft.com/office/powerpoint/2010/main" val="3403095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06575-7C16-4D18-83B6-353AAF697944}"/>
              </a:ext>
            </a:extLst>
          </p:cNvPr>
          <p:cNvSpPr>
            <a:spLocks noGrp="1"/>
          </p:cNvSpPr>
          <p:nvPr>
            <p:ph type="title"/>
          </p:nvPr>
        </p:nvSpPr>
        <p:spPr/>
        <p:txBody>
          <a:bodyPr/>
          <a:lstStyle/>
          <a:p>
            <a:r>
              <a:rPr lang="en-GB" dirty="0"/>
              <a:t>Second-impact Syndrome</a:t>
            </a:r>
          </a:p>
        </p:txBody>
      </p:sp>
      <p:sp>
        <p:nvSpPr>
          <p:cNvPr id="3" name="Content Placeholder 2"/>
          <p:cNvSpPr>
            <a:spLocks noGrp="1"/>
          </p:cNvSpPr>
          <p:nvPr>
            <p:ph idx="1"/>
          </p:nvPr>
        </p:nvSpPr>
        <p:spPr>
          <a:xfrm>
            <a:off x="838200" y="2117558"/>
            <a:ext cx="6091989" cy="3980856"/>
          </a:xfrm>
        </p:spPr>
        <p:txBody>
          <a:bodyPr/>
          <a:lstStyle/>
          <a:p>
            <a:r>
              <a:rPr lang="en-GB" dirty="0"/>
              <a:t>Athletes under age 25 are especially vulnerable to second-impact syndrome</a:t>
            </a:r>
            <a:r>
              <a:rPr lang="ja-JP" altLang="en-US" dirty="0"/>
              <a:t>　　　　　　　　　　　　　　</a:t>
            </a:r>
            <a:endParaRPr lang="en-GB" altLang="ja-JP" dirty="0"/>
          </a:p>
          <a:p>
            <a:r>
              <a:rPr lang="en-GB" dirty="0"/>
              <a:t> But there are ways to prevent a subsequent injury, including knowing the signs of concussion. </a:t>
            </a:r>
            <a:r>
              <a:rPr lang="ja-JP" altLang="en-US" dirty="0"/>
              <a:t>　　　　　　　</a:t>
            </a:r>
          </a:p>
          <a:p>
            <a:endParaRPr lang="ja-JP" altLang="en-US" dirty="0"/>
          </a:p>
          <a:p>
            <a:endParaRPr lang="ja-JP" altLang="en-US" dirty="0"/>
          </a:p>
          <a:p>
            <a:endParaRPr lang="ja-JP" altLang="en-US" dirty="0"/>
          </a:p>
          <a:p>
            <a:endParaRPr lang="ja-JP" altLang="en-US" dirty="0"/>
          </a:p>
          <a:p>
            <a:endParaRPr lang="ja-JP" altLang="en-US" dirty="0"/>
          </a:p>
          <a:p>
            <a:endParaRPr lang="en-GB" dirty="0"/>
          </a:p>
        </p:txBody>
      </p:sp>
      <p:pic>
        <p:nvPicPr>
          <p:cNvPr id="2" name="Picture 1">
            <a:extLst>
              <a:ext uri="{FF2B5EF4-FFF2-40B4-BE49-F238E27FC236}">
                <a16:creationId xmlns:a16="http://schemas.microsoft.com/office/drawing/2014/main" id="{E5795B85-6110-4767-9E4A-CE053FF8A06C}"/>
              </a:ext>
            </a:extLst>
          </p:cNvPr>
          <p:cNvPicPr>
            <a:picLocks noChangeAspect="1"/>
          </p:cNvPicPr>
          <p:nvPr/>
        </p:nvPicPr>
        <p:blipFill>
          <a:blip r:embed="rId3"/>
          <a:stretch>
            <a:fillRect/>
          </a:stretch>
        </p:blipFill>
        <p:spPr>
          <a:xfrm>
            <a:off x="7218948" y="2390382"/>
            <a:ext cx="4623075" cy="3082050"/>
          </a:xfrm>
          <a:prstGeom prst="rect">
            <a:avLst/>
          </a:prstGeom>
        </p:spPr>
      </p:pic>
    </p:spTree>
    <p:extLst>
      <p:ext uri="{BB962C8B-B14F-4D97-AF65-F5344CB8AC3E}">
        <p14:creationId xmlns:p14="http://schemas.microsoft.com/office/powerpoint/2010/main" val="652728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Acute Subdural Hematoma in Judo Practitioners: Report of Four Cases</a:t>
            </a:r>
            <a:r>
              <a:rPr lang="ja-JP" altLang="en-US" dirty="0"/>
              <a:t>　</a:t>
            </a:r>
            <a:endParaRPr lang="en-GB" dirty="0"/>
          </a:p>
        </p:txBody>
      </p:sp>
      <p:sp>
        <p:nvSpPr>
          <p:cNvPr id="3" name="Content Placeholder 2"/>
          <p:cNvSpPr>
            <a:spLocks noGrp="1"/>
          </p:cNvSpPr>
          <p:nvPr>
            <p:ph idx="1"/>
          </p:nvPr>
        </p:nvSpPr>
        <p:spPr>
          <a:xfrm>
            <a:off x="838200" y="1973656"/>
            <a:ext cx="7860632" cy="4124758"/>
          </a:xfrm>
        </p:spPr>
        <p:txBody>
          <a:bodyPr/>
          <a:lstStyle/>
          <a:p>
            <a:r>
              <a:rPr lang="en-GB" dirty="0"/>
              <a:t>Kenichi NISHIMURA et al.</a:t>
            </a:r>
          </a:p>
          <a:p>
            <a:r>
              <a:rPr lang="en-GB" dirty="0"/>
              <a:t>1988 = 33 years ago!</a:t>
            </a:r>
          </a:p>
          <a:p>
            <a:r>
              <a:rPr lang="en-GB" dirty="0"/>
              <a:t>Analysed 1776 cases of head injury Department of Neurosurgery, University of Tokyo Hospital</a:t>
            </a:r>
          </a:p>
          <a:p>
            <a:r>
              <a:rPr lang="en-GB" dirty="0"/>
              <a:t>122 were sports injuries</a:t>
            </a:r>
          </a:p>
          <a:p>
            <a:r>
              <a:rPr lang="en-GB" dirty="0"/>
              <a:t>Of these, 20 occurred during judo practice</a:t>
            </a:r>
          </a:p>
          <a:p>
            <a:r>
              <a:rPr lang="en-GB" dirty="0"/>
              <a:t>4 of the 20 developed acute subdural hematoma</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180" t="14001" r="31640" b="5999"/>
          <a:stretch/>
        </p:blipFill>
        <p:spPr bwMode="auto">
          <a:xfrm rot="787295">
            <a:off x="8840801" y="1860470"/>
            <a:ext cx="2722332" cy="37334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6254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B36D-F32F-4E9B-A3DB-C5927617439B}"/>
              </a:ext>
            </a:extLst>
          </p:cNvPr>
          <p:cNvSpPr>
            <a:spLocks noGrp="1"/>
          </p:cNvSpPr>
          <p:nvPr>
            <p:ph type="title"/>
          </p:nvPr>
        </p:nvSpPr>
        <p:spPr/>
        <p:txBody>
          <a:bodyPr>
            <a:normAutofit fontScale="90000"/>
          </a:bodyPr>
          <a:lstStyle/>
          <a:p>
            <a:r>
              <a:rPr lang="en-GB" dirty="0"/>
              <a:t>EXPLORE STRATEGIES TO LEAD TO INJURY REDUCTION AND PREVENTION</a:t>
            </a:r>
          </a:p>
        </p:txBody>
      </p:sp>
      <p:pic>
        <p:nvPicPr>
          <p:cNvPr id="4" name="Picture 3">
            <a:extLst>
              <a:ext uri="{FF2B5EF4-FFF2-40B4-BE49-F238E27FC236}">
                <a16:creationId xmlns:a16="http://schemas.microsoft.com/office/drawing/2014/main" id="{FAD872F9-EFA2-4C49-B649-3CBE6D927861}"/>
              </a:ext>
            </a:extLst>
          </p:cNvPr>
          <p:cNvPicPr>
            <a:picLocks noChangeAspect="1"/>
          </p:cNvPicPr>
          <p:nvPr/>
        </p:nvPicPr>
        <p:blipFill>
          <a:blip r:embed="rId2"/>
          <a:stretch>
            <a:fillRect/>
          </a:stretch>
        </p:blipFill>
        <p:spPr>
          <a:xfrm>
            <a:off x="3252751" y="1962149"/>
            <a:ext cx="5686497" cy="3800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3330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565584">
            <a:off x="5990126" y="2203491"/>
            <a:ext cx="2410814" cy="3411529"/>
          </a:xfrm>
          <a:prstGeom prst="rect">
            <a:avLst/>
          </a:prstGeom>
          <a:ln>
            <a:solidFill>
              <a:schemeClr val="accent1"/>
            </a:solidFill>
          </a:ln>
        </p:spPr>
      </p:pic>
      <p:sp>
        <p:nvSpPr>
          <p:cNvPr id="2" name="Title 1"/>
          <p:cNvSpPr>
            <a:spLocks noGrp="1"/>
          </p:cNvSpPr>
          <p:nvPr>
            <p:ph type="title"/>
          </p:nvPr>
        </p:nvSpPr>
        <p:spPr/>
        <p:txBody>
          <a:bodyPr>
            <a:normAutofit fontScale="90000"/>
          </a:bodyPr>
          <a:lstStyle/>
          <a:p>
            <a:r>
              <a:rPr lang="en-GB" dirty="0"/>
              <a:t>Legislation, Regulation, Policy &amp; Guidance</a:t>
            </a:r>
          </a:p>
        </p:txBody>
      </p:sp>
      <p:sp>
        <p:nvSpPr>
          <p:cNvPr id="3" name="Content Placeholder 2"/>
          <p:cNvSpPr>
            <a:spLocks noGrp="1"/>
          </p:cNvSpPr>
          <p:nvPr>
            <p:ph idx="1"/>
          </p:nvPr>
        </p:nvSpPr>
        <p:spPr>
          <a:xfrm>
            <a:off x="838200" y="1973656"/>
            <a:ext cx="4888832" cy="4124758"/>
          </a:xfrm>
        </p:spPr>
        <p:txBody>
          <a:bodyPr/>
          <a:lstStyle/>
          <a:p>
            <a:r>
              <a:rPr lang="en-GB" dirty="0"/>
              <a:t>Organisations can try to reduce the risk of injury and harm but if someone is determined to break the law or a code of conduct it will be difficult to guard against every inappropriate act.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9167">
            <a:off x="9260612" y="2275022"/>
            <a:ext cx="2403198" cy="3360505"/>
          </a:xfrm>
          <a:prstGeom prst="rect">
            <a:avLst/>
          </a:prstGeom>
        </p:spPr>
      </p:pic>
    </p:spTree>
    <p:extLst>
      <p:ext uri="{BB962C8B-B14F-4D97-AF65-F5344CB8AC3E}">
        <p14:creationId xmlns:p14="http://schemas.microsoft.com/office/powerpoint/2010/main" val="739010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Documents &amp; Policies</a:t>
            </a:r>
            <a:r>
              <a:rPr lang="ja-JP" altLang="en-US"/>
              <a:t> 　　　　　　　　　</a:t>
            </a:r>
            <a:endParaRPr lang="en-GB" dirty="0"/>
          </a:p>
        </p:txBody>
      </p:sp>
      <p:sp>
        <p:nvSpPr>
          <p:cNvPr id="3" name="Content Placeholder 2"/>
          <p:cNvSpPr>
            <a:spLocks noGrp="1"/>
          </p:cNvSpPr>
          <p:nvPr>
            <p:ph idx="1"/>
          </p:nvPr>
        </p:nvSpPr>
        <p:spPr>
          <a:xfrm>
            <a:off x="838199" y="1973656"/>
            <a:ext cx="9081821" cy="4124758"/>
          </a:xfrm>
        </p:spPr>
        <p:txBody>
          <a:bodyPr/>
          <a:lstStyle/>
          <a:p>
            <a:r>
              <a:rPr lang="en-GB" dirty="0"/>
              <a:t>British Judo Child Protection Policy, Procedures and Guidelines</a:t>
            </a:r>
            <a:r>
              <a:rPr lang="ja-JP" altLang="en-US" dirty="0"/>
              <a:t>　　　　</a:t>
            </a:r>
            <a:endParaRPr lang="en-GB" dirty="0"/>
          </a:p>
          <a:p>
            <a:r>
              <a:rPr lang="en-GB" dirty="0"/>
              <a:t>British Judo </a:t>
            </a:r>
            <a:r>
              <a:rPr lang="en-GB" dirty="0" err="1"/>
              <a:t>SafeguardingToolkit</a:t>
            </a:r>
            <a:r>
              <a:rPr lang="en-GB" dirty="0"/>
              <a:t>  		</a:t>
            </a:r>
            <a:r>
              <a:rPr lang="ja-JP" altLang="en-US" dirty="0"/>
              <a:t>　　</a:t>
            </a:r>
            <a:endParaRPr lang="en-GB" dirty="0"/>
          </a:p>
          <a:p>
            <a:endParaRPr lang="en-GB"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10" t="13926" r="32118" b="5714"/>
          <a:stretch/>
        </p:blipFill>
        <p:spPr bwMode="auto">
          <a:xfrm>
            <a:off x="9680190" y="2146176"/>
            <a:ext cx="2260586" cy="3189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578" t="14000" r="32183" b="5792"/>
          <a:stretch/>
        </p:blipFill>
        <p:spPr bwMode="auto">
          <a:xfrm>
            <a:off x="7145334" y="2622426"/>
            <a:ext cx="2255841" cy="3189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7055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DBDA9-9454-4B81-9E69-3C23BE6B93AF}"/>
              </a:ext>
            </a:extLst>
          </p:cNvPr>
          <p:cNvSpPr>
            <a:spLocks noGrp="1"/>
          </p:cNvSpPr>
          <p:nvPr>
            <p:ph type="ctrTitle"/>
          </p:nvPr>
        </p:nvSpPr>
        <p:spPr>
          <a:xfrm>
            <a:off x="550817" y="1210582"/>
            <a:ext cx="11090365" cy="2387600"/>
          </a:xfrm>
        </p:spPr>
        <p:txBody>
          <a:bodyPr>
            <a:normAutofit/>
          </a:bodyPr>
          <a:lstStyle/>
          <a:p>
            <a:r>
              <a:rPr lang="en-GB" sz="4800" dirty="0"/>
              <a:t>HEAD INJURIES PREVENTION IN JUDO; EVIDENCE AND PRACTICAL ASPECTS.</a:t>
            </a:r>
          </a:p>
        </p:txBody>
      </p:sp>
      <p:sp>
        <p:nvSpPr>
          <p:cNvPr id="3" name="Subtitle 2">
            <a:extLst>
              <a:ext uri="{FF2B5EF4-FFF2-40B4-BE49-F238E27FC236}">
                <a16:creationId xmlns:a16="http://schemas.microsoft.com/office/drawing/2014/main" id="{B891DB35-1FAC-4172-941E-D8892798F83D}"/>
              </a:ext>
            </a:extLst>
          </p:cNvPr>
          <p:cNvSpPr>
            <a:spLocks noGrp="1"/>
          </p:cNvSpPr>
          <p:nvPr>
            <p:ph type="subTitle" idx="1"/>
          </p:nvPr>
        </p:nvSpPr>
        <p:spPr>
          <a:xfrm>
            <a:off x="1523999" y="3950607"/>
            <a:ext cx="9144000" cy="1908039"/>
          </a:xfrm>
        </p:spPr>
        <p:txBody>
          <a:bodyPr>
            <a:normAutofit fontScale="70000" lnSpcReduction="20000"/>
          </a:bodyPr>
          <a:lstStyle/>
          <a:p>
            <a:r>
              <a:rPr lang="en-GB" sz="2900" b="1" dirty="0"/>
              <a:t>Associate Professor Mike Callan</a:t>
            </a:r>
          </a:p>
          <a:p>
            <a:r>
              <a:rPr lang="en-GB" dirty="0"/>
              <a:t>University of Hertfordshire</a:t>
            </a:r>
          </a:p>
          <a:p>
            <a:endParaRPr lang="en-GB" dirty="0"/>
          </a:p>
          <a:p>
            <a:r>
              <a:rPr lang="el-GR" sz="2900" b="1" dirty="0"/>
              <a:t>Ν</a:t>
            </a:r>
            <a:r>
              <a:rPr lang="en-GB" sz="2900" b="1" dirty="0" err="1"/>
              <a:t>ikos</a:t>
            </a:r>
            <a:r>
              <a:rPr lang="en-GB" sz="2900" b="1" dirty="0"/>
              <a:t> Malliaropoulos MD, </a:t>
            </a:r>
            <a:r>
              <a:rPr lang="en-GB" sz="2900" b="1" dirty="0" err="1"/>
              <a:t>Msc</a:t>
            </a:r>
            <a:r>
              <a:rPr lang="en-GB" sz="2900" b="1" dirty="0"/>
              <a:t> &amp; </a:t>
            </a:r>
            <a:r>
              <a:rPr lang="en-GB" sz="2900" b="1" dirty="0" err="1"/>
              <a:t>Dipl</a:t>
            </a:r>
            <a:r>
              <a:rPr lang="en-GB" sz="2900" b="1" dirty="0"/>
              <a:t> in SEM, PhD, ECOSEP , FFSEM(UK)</a:t>
            </a:r>
          </a:p>
          <a:p>
            <a:r>
              <a:rPr lang="en-GB" dirty="0" err="1"/>
              <a:t>Consutant</a:t>
            </a:r>
            <a:r>
              <a:rPr lang="en-GB" dirty="0"/>
              <a:t> Sports &amp;Exercise Physician  </a:t>
            </a:r>
            <a:r>
              <a:rPr lang="en-GB" dirty="0" err="1"/>
              <a:t>Barts</a:t>
            </a:r>
            <a:r>
              <a:rPr lang="en-GB" dirty="0"/>
              <a:t> and The London </a:t>
            </a:r>
          </a:p>
          <a:p>
            <a:r>
              <a:rPr lang="en-GB" dirty="0"/>
              <a:t>Senior  Lecturer  QMUL CSEM</a:t>
            </a:r>
          </a:p>
          <a:p>
            <a:endParaRPr lang="en-GB" dirty="0"/>
          </a:p>
        </p:txBody>
      </p:sp>
    </p:spTree>
    <p:extLst>
      <p:ext uri="{BB962C8B-B14F-4D97-AF65-F5344CB8AC3E}">
        <p14:creationId xmlns:p14="http://schemas.microsoft.com/office/powerpoint/2010/main" val="3954595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56" t="14727" r="32422" b="6727"/>
          <a:stretch/>
        </p:blipFill>
        <p:spPr bwMode="auto">
          <a:xfrm rot="20558339">
            <a:off x="1759136" y="1731369"/>
            <a:ext cx="2683101" cy="38086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p:txBody>
          <a:bodyPr>
            <a:normAutofit fontScale="90000"/>
          </a:bodyPr>
          <a:lstStyle/>
          <a:p>
            <a:r>
              <a:rPr lang="en-GB" dirty="0"/>
              <a:t>Codes of Conduct and Ethics for Coaches</a:t>
            </a:r>
          </a:p>
        </p:txBody>
      </p:sp>
      <p:sp>
        <p:nvSpPr>
          <p:cNvPr id="6" name="Content Placeholder 5"/>
          <p:cNvSpPr>
            <a:spLocks noGrp="1"/>
          </p:cNvSpPr>
          <p:nvPr>
            <p:ph sz="half" idx="2"/>
          </p:nvPr>
        </p:nvSpPr>
        <p:spPr>
          <a:xfrm>
            <a:off x="6172200" y="2042561"/>
            <a:ext cx="5181600" cy="4134402"/>
          </a:xfrm>
        </p:spPr>
        <p:txBody>
          <a:bodyPr/>
          <a:lstStyle/>
          <a:p>
            <a:r>
              <a:rPr lang="en-GB" dirty="0"/>
              <a:t>Responsibilities of a Coach include ensuring the welfare of their players. In order to help Coaches in doing this, the BJA require all new Coaches to understand and abide by the BJA Code of Conduct and Ethics.</a:t>
            </a:r>
          </a:p>
        </p:txBody>
      </p:sp>
    </p:spTree>
    <p:extLst>
      <p:ext uri="{BB962C8B-B14F-4D97-AF65-F5344CB8AC3E}">
        <p14:creationId xmlns:p14="http://schemas.microsoft.com/office/powerpoint/2010/main" val="2819691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CDF08-2093-4364-91FE-9521B4CCE95F}"/>
              </a:ext>
            </a:extLst>
          </p:cNvPr>
          <p:cNvSpPr>
            <a:spLocks noGrp="1"/>
          </p:cNvSpPr>
          <p:nvPr>
            <p:ph type="title"/>
          </p:nvPr>
        </p:nvSpPr>
        <p:spPr/>
        <p:txBody>
          <a:bodyPr/>
          <a:lstStyle/>
          <a:p>
            <a:r>
              <a:rPr lang="en-GB" dirty="0"/>
              <a:t>Return to Play policies</a:t>
            </a:r>
          </a:p>
        </p:txBody>
      </p:sp>
      <p:sp>
        <p:nvSpPr>
          <p:cNvPr id="3" name="Content Placeholder 2"/>
          <p:cNvSpPr>
            <a:spLocks noGrp="1"/>
          </p:cNvSpPr>
          <p:nvPr>
            <p:ph idx="1"/>
          </p:nvPr>
        </p:nvSpPr>
        <p:spPr>
          <a:xfrm>
            <a:off x="4487778" y="1973656"/>
            <a:ext cx="6866021" cy="4124758"/>
          </a:xfrm>
        </p:spPr>
        <p:txBody>
          <a:bodyPr/>
          <a:lstStyle/>
          <a:p>
            <a:r>
              <a:rPr lang="en-GB" dirty="0"/>
              <a:t>If young athletes have any of concussion symptoms in the hours or days immediately after a head injury, their physical activity should be restricted until they're evaluated by a doctor.</a:t>
            </a:r>
          </a:p>
          <a:p>
            <a:endParaRPr lang="en-GB" dirty="0"/>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284" y="2063683"/>
            <a:ext cx="3838074" cy="383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1541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British Judo -Medical Notification Form</a:t>
            </a:r>
          </a:p>
        </p:txBody>
      </p:sp>
      <p:sp>
        <p:nvSpPr>
          <p:cNvPr id="3" name="Content Placeholder 2"/>
          <p:cNvSpPr>
            <a:spLocks noGrp="1"/>
          </p:cNvSpPr>
          <p:nvPr>
            <p:ph idx="1"/>
          </p:nvPr>
        </p:nvSpPr>
        <p:spPr>
          <a:xfrm>
            <a:off x="838200" y="1973656"/>
            <a:ext cx="7858125" cy="4124758"/>
          </a:xfrm>
        </p:spPr>
        <p:txBody>
          <a:bodyPr/>
          <a:lstStyle/>
          <a:p>
            <a:r>
              <a:rPr lang="en-GB" b="1" dirty="0"/>
              <a:t>(Player unconscious by anything other than </a:t>
            </a:r>
            <a:r>
              <a:rPr lang="en-GB" b="1" dirty="0" err="1"/>
              <a:t>Shime-Waza</a:t>
            </a:r>
            <a:r>
              <a:rPr lang="en-GB" b="1" dirty="0"/>
              <a:t>)</a:t>
            </a:r>
          </a:p>
          <a:p>
            <a:r>
              <a:rPr lang="en-GB" dirty="0"/>
              <a:t>The Player named below was unconscious at the event named below and has been advised by the Tournament Organiser that they are INELIGIBLE to enter ANY EVENT or TAKE PART IN ANY FORM OF TRAINING/SPORT or CLUB SESSIONS for the following 4(FOUR) WEEKS</a:t>
            </a:r>
          </a:p>
          <a:p>
            <a:endParaRPr lang="en-GB" dirty="0"/>
          </a:p>
          <a:p>
            <a:endParaRPr lang="en-GB"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943" t="15455" r="32529" b="6364"/>
          <a:stretch/>
        </p:blipFill>
        <p:spPr bwMode="auto">
          <a:xfrm rot="371981">
            <a:off x="8975983" y="1777261"/>
            <a:ext cx="2763114" cy="38912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86669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Parental Declaration</a:t>
            </a:r>
          </a:p>
        </p:txBody>
      </p:sp>
      <p:sp>
        <p:nvSpPr>
          <p:cNvPr id="6" name="Content Placeholder 5"/>
          <p:cNvSpPr>
            <a:spLocks noGrp="1"/>
          </p:cNvSpPr>
          <p:nvPr>
            <p:ph sz="half" idx="2"/>
          </p:nvPr>
        </p:nvSpPr>
        <p:spPr>
          <a:xfrm>
            <a:off x="6172200" y="2019299"/>
            <a:ext cx="5181600" cy="4157663"/>
          </a:xfrm>
        </p:spPr>
        <p:txBody>
          <a:bodyPr>
            <a:normAutofit fontScale="77500" lnSpcReduction="20000"/>
          </a:bodyPr>
          <a:lstStyle/>
          <a:p>
            <a:r>
              <a:rPr lang="en-GB" dirty="0"/>
              <a:t>I as the Coach/Parent of, or the Player named above agree that I will abide by the rules of the British Judo Association and will not/let the Player enter any event or train at any Sport/Club Sessions for the next 4 (Four) Weeks.</a:t>
            </a:r>
          </a:p>
          <a:p>
            <a:r>
              <a:rPr lang="en-GB" dirty="0"/>
              <a:t>If I as a Player/I as the Parent or Coach allow the Player to take part in any form of Training or event I/they will do so at my/their own risk and therefore if injured during this period will forgo any claim for injury by myself or any party acting on my/their behalf during the dates stated for exclusion.</a:t>
            </a:r>
          </a:p>
          <a:p>
            <a:endParaRPr lang="en-GB" dirty="0"/>
          </a:p>
        </p:txBody>
      </p:sp>
      <p:pic>
        <p:nvPicPr>
          <p:cNvPr id="2" name="Picture 1">
            <a:extLst>
              <a:ext uri="{FF2B5EF4-FFF2-40B4-BE49-F238E27FC236}">
                <a16:creationId xmlns:a16="http://schemas.microsoft.com/office/drawing/2014/main" id="{67A9DC3F-EC04-4030-BEC7-6961D3181162}"/>
              </a:ext>
            </a:extLst>
          </p:cNvPr>
          <p:cNvPicPr>
            <a:picLocks noChangeAspect="1"/>
          </p:cNvPicPr>
          <p:nvPr/>
        </p:nvPicPr>
        <p:blipFill>
          <a:blip r:embed="rId3"/>
          <a:stretch>
            <a:fillRect/>
          </a:stretch>
        </p:blipFill>
        <p:spPr>
          <a:xfrm>
            <a:off x="289347" y="2562224"/>
            <a:ext cx="5648391" cy="2524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6300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B36D-F32F-4E9B-A3DB-C5927617439B}"/>
              </a:ext>
            </a:extLst>
          </p:cNvPr>
          <p:cNvSpPr>
            <a:spLocks noGrp="1"/>
          </p:cNvSpPr>
          <p:nvPr>
            <p:ph type="title"/>
          </p:nvPr>
        </p:nvSpPr>
        <p:spPr>
          <a:xfrm>
            <a:off x="838200" y="365126"/>
            <a:ext cx="10880558" cy="1235074"/>
          </a:xfrm>
        </p:spPr>
        <p:txBody>
          <a:bodyPr>
            <a:normAutofit fontScale="90000"/>
          </a:bodyPr>
          <a:lstStyle/>
          <a:p>
            <a:r>
              <a:rPr lang="en-GB" dirty="0"/>
              <a:t>CONSIDER INJURIES FROM A SAFEGUARDING PERSPECTIVE</a:t>
            </a:r>
          </a:p>
        </p:txBody>
      </p:sp>
      <p:pic>
        <p:nvPicPr>
          <p:cNvPr id="4" name="Picture 3">
            <a:extLst>
              <a:ext uri="{FF2B5EF4-FFF2-40B4-BE49-F238E27FC236}">
                <a16:creationId xmlns:a16="http://schemas.microsoft.com/office/drawing/2014/main" id="{85E12B6D-FA3E-46F1-A7A0-566EA9B5475D}"/>
              </a:ext>
            </a:extLst>
          </p:cNvPr>
          <p:cNvPicPr>
            <a:picLocks noChangeAspect="1"/>
          </p:cNvPicPr>
          <p:nvPr/>
        </p:nvPicPr>
        <p:blipFill>
          <a:blip r:embed="rId2"/>
          <a:stretch>
            <a:fillRect/>
          </a:stretch>
        </p:blipFill>
        <p:spPr>
          <a:xfrm>
            <a:off x="2951719" y="1876425"/>
            <a:ext cx="5240998" cy="4022042"/>
          </a:xfrm>
          <a:prstGeom prst="rect">
            <a:avLst/>
          </a:prstGeom>
        </p:spPr>
      </p:pic>
    </p:spTree>
    <p:extLst>
      <p:ext uri="{BB962C8B-B14F-4D97-AF65-F5344CB8AC3E}">
        <p14:creationId xmlns:p14="http://schemas.microsoft.com/office/powerpoint/2010/main" val="2688443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64574F"/>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984" y="33736"/>
            <a:ext cx="9658536" cy="6824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6804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Mikihiro</a:t>
            </a:r>
            <a:r>
              <a:rPr lang="en-GB" dirty="0"/>
              <a:t> Mukai, Kodokan</a:t>
            </a:r>
          </a:p>
        </p:txBody>
      </p:sp>
      <p:sp>
        <p:nvSpPr>
          <p:cNvPr id="3" name="Content Placeholder 2"/>
          <p:cNvSpPr>
            <a:spLocks noGrp="1"/>
          </p:cNvSpPr>
          <p:nvPr>
            <p:ph idx="1"/>
          </p:nvPr>
        </p:nvSpPr>
        <p:spPr>
          <a:xfrm>
            <a:off x="838200" y="1973656"/>
            <a:ext cx="7620000" cy="4124758"/>
          </a:xfrm>
        </p:spPr>
        <p:txBody>
          <a:bodyPr>
            <a:normAutofit/>
          </a:bodyPr>
          <a:lstStyle/>
          <a:p>
            <a:r>
              <a:rPr lang="en-GB" dirty="0"/>
              <a:t>“Until now, the judo world has tried to hide things they perceive will be disadvantageous to them….. </a:t>
            </a:r>
          </a:p>
          <a:p>
            <a:r>
              <a:rPr lang="en-GB" dirty="0"/>
              <a:t>if there is even a single case of death or severe injury, that method is inadequate.</a:t>
            </a:r>
          </a:p>
          <a:p>
            <a:r>
              <a:rPr lang="en-GB" dirty="0"/>
              <a:t>We as judo instructors must work to eradicate such problems,” </a:t>
            </a:r>
          </a:p>
          <a:p>
            <a:r>
              <a:rPr lang="en-GB" dirty="0"/>
              <a:t>(Budo magazine. August 2010)</a:t>
            </a:r>
            <a:endParaRPr lang="ja-JP" altLang="en-US" dirty="0"/>
          </a:p>
        </p:txBody>
      </p:sp>
      <p:pic>
        <p:nvPicPr>
          <p:cNvPr id="4" name="Picture 3">
            <a:extLst>
              <a:ext uri="{FF2B5EF4-FFF2-40B4-BE49-F238E27FC236}">
                <a16:creationId xmlns:a16="http://schemas.microsoft.com/office/drawing/2014/main" id="{A02C18A9-7529-44A6-9EB9-7DE5CE7CC68A}"/>
              </a:ext>
            </a:extLst>
          </p:cNvPr>
          <p:cNvPicPr>
            <a:picLocks noChangeAspect="1"/>
          </p:cNvPicPr>
          <p:nvPr/>
        </p:nvPicPr>
        <p:blipFill rotWithShape="1">
          <a:blip r:embed="rId3"/>
          <a:srcRect l="3817" r="20574"/>
          <a:stretch/>
        </p:blipFill>
        <p:spPr>
          <a:xfrm>
            <a:off x="8632775" y="2384426"/>
            <a:ext cx="3330625" cy="3067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3044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DD552-5700-4A1F-B1AE-E68E66C26FC8}"/>
              </a:ext>
            </a:extLst>
          </p:cNvPr>
          <p:cNvSpPr>
            <a:spLocks noGrp="1"/>
          </p:cNvSpPr>
          <p:nvPr>
            <p:ph type="title"/>
          </p:nvPr>
        </p:nvSpPr>
        <p:spPr/>
        <p:txBody>
          <a:bodyPr>
            <a:normAutofit fontScale="90000"/>
          </a:bodyPr>
          <a:lstStyle/>
          <a:p>
            <a:r>
              <a:rPr lang="en-GB" dirty="0"/>
              <a:t>Why is safeguarding important for sports organisations?</a:t>
            </a:r>
          </a:p>
        </p:txBody>
      </p:sp>
      <p:sp>
        <p:nvSpPr>
          <p:cNvPr id="3" name="Content Placeholder 2">
            <a:extLst>
              <a:ext uri="{FF2B5EF4-FFF2-40B4-BE49-F238E27FC236}">
                <a16:creationId xmlns:a16="http://schemas.microsoft.com/office/drawing/2014/main" id="{03D94C73-1CB8-4B7A-8375-22B1F75D1EAD}"/>
              </a:ext>
            </a:extLst>
          </p:cNvPr>
          <p:cNvSpPr>
            <a:spLocks noGrp="1"/>
          </p:cNvSpPr>
          <p:nvPr>
            <p:ph idx="1"/>
          </p:nvPr>
        </p:nvSpPr>
        <p:spPr>
          <a:xfrm>
            <a:off x="6096000" y="1906981"/>
            <a:ext cx="5105400" cy="4124758"/>
          </a:xfrm>
        </p:spPr>
        <p:txBody>
          <a:bodyPr/>
          <a:lstStyle/>
          <a:p>
            <a:r>
              <a:rPr lang="en-GB" dirty="0"/>
              <a:t>Damage to reputation</a:t>
            </a:r>
          </a:p>
          <a:p>
            <a:r>
              <a:rPr lang="en-GB" dirty="0"/>
              <a:t>Loss of athletes</a:t>
            </a:r>
          </a:p>
          <a:p>
            <a:r>
              <a:rPr lang="en-GB" dirty="0"/>
              <a:t>Loss of fans</a:t>
            </a:r>
          </a:p>
          <a:p>
            <a:r>
              <a:rPr lang="en-GB" dirty="0"/>
              <a:t>Loss of sponsorship</a:t>
            </a:r>
          </a:p>
          <a:p>
            <a:r>
              <a:rPr lang="en-GB" dirty="0"/>
              <a:t>Reduced public confidence</a:t>
            </a:r>
          </a:p>
          <a:p>
            <a:r>
              <a:rPr lang="en-GB" dirty="0"/>
              <a:t>Loss of trust</a:t>
            </a:r>
          </a:p>
          <a:p>
            <a:r>
              <a:rPr lang="en-GB" dirty="0"/>
              <a:t>Depreciation of assets</a:t>
            </a:r>
          </a:p>
          <a:p>
            <a:r>
              <a:rPr lang="en-GB" dirty="0"/>
              <a:t>(Mountjoy et al, 2016)</a:t>
            </a:r>
          </a:p>
          <a:p>
            <a:endParaRPr lang="en-GB" dirty="0"/>
          </a:p>
        </p:txBody>
      </p:sp>
      <p:pic>
        <p:nvPicPr>
          <p:cNvPr id="4" name="Picture 3">
            <a:extLst>
              <a:ext uri="{FF2B5EF4-FFF2-40B4-BE49-F238E27FC236}">
                <a16:creationId xmlns:a16="http://schemas.microsoft.com/office/drawing/2014/main" id="{77252DB0-7218-4F3D-A9AA-3CA4B5715ACE}"/>
              </a:ext>
            </a:extLst>
          </p:cNvPr>
          <p:cNvPicPr>
            <a:picLocks noChangeAspect="1"/>
          </p:cNvPicPr>
          <p:nvPr/>
        </p:nvPicPr>
        <p:blipFill>
          <a:blip r:embed="rId2"/>
          <a:stretch>
            <a:fillRect/>
          </a:stretch>
        </p:blipFill>
        <p:spPr>
          <a:xfrm>
            <a:off x="1485900" y="2524125"/>
            <a:ext cx="2667000" cy="2667000"/>
          </a:xfrm>
          <a:prstGeom prst="rect">
            <a:avLst/>
          </a:prstGeom>
        </p:spPr>
      </p:pic>
    </p:spTree>
    <p:extLst>
      <p:ext uri="{BB962C8B-B14F-4D97-AF65-F5344CB8AC3E}">
        <p14:creationId xmlns:p14="http://schemas.microsoft.com/office/powerpoint/2010/main" val="266823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B36D-F32F-4E9B-A3DB-C5927617439B}"/>
              </a:ext>
            </a:extLst>
          </p:cNvPr>
          <p:cNvSpPr>
            <a:spLocks noGrp="1"/>
          </p:cNvSpPr>
          <p:nvPr>
            <p:ph type="title"/>
          </p:nvPr>
        </p:nvSpPr>
        <p:spPr/>
        <p:txBody>
          <a:bodyPr/>
          <a:lstStyle/>
          <a:p>
            <a:r>
              <a:rPr lang="en-GB" dirty="0"/>
              <a:t>SUGGEST PREVENTION STRATEGIES </a:t>
            </a:r>
          </a:p>
        </p:txBody>
      </p:sp>
      <p:pic>
        <p:nvPicPr>
          <p:cNvPr id="4" name="Picture 3">
            <a:extLst>
              <a:ext uri="{FF2B5EF4-FFF2-40B4-BE49-F238E27FC236}">
                <a16:creationId xmlns:a16="http://schemas.microsoft.com/office/drawing/2014/main" id="{B182FD5D-F90A-4D11-A8F2-F016A68173A9}"/>
              </a:ext>
            </a:extLst>
          </p:cNvPr>
          <p:cNvPicPr>
            <a:picLocks noChangeAspect="1"/>
          </p:cNvPicPr>
          <p:nvPr/>
        </p:nvPicPr>
        <p:blipFill>
          <a:blip r:embed="rId2"/>
          <a:stretch>
            <a:fillRect/>
          </a:stretch>
        </p:blipFill>
        <p:spPr>
          <a:xfrm>
            <a:off x="4038415" y="2138674"/>
            <a:ext cx="3629210" cy="3686241"/>
          </a:xfrm>
          <a:prstGeom prst="rect">
            <a:avLst/>
          </a:prstGeom>
        </p:spPr>
      </p:pic>
    </p:spTree>
    <p:extLst>
      <p:ext uri="{BB962C8B-B14F-4D97-AF65-F5344CB8AC3E}">
        <p14:creationId xmlns:p14="http://schemas.microsoft.com/office/powerpoint/2010/main" val="395028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DD552-5700-4A1F-B1AE-E68E66C26FC8}"/>
              </a:ext>
            </a:extLst>
          </p:cNvPr>
          <p:cNvSpPr>
            <a:spLocks noGrp="1"/>
          </p:cNvSpPr>
          <p:nvPr>
            <p:ph type="title"/>
          </p:nvPr>
        </p:nvSpPr>
        <p:spPr/>
        <p:txBody>
          <a:bodyPr>
            <a:normAutofit/>
          </a:bodyPr>
          <a:lstStyle/>
          <a:p>
            <a:r>
              <a:rPr lang="en-GB" dirty="0"/>
              <a:t>Governance and Leadership</a:t>
            </a:r>
          </a:p>
        </p:txBody>
      </p:sp>
      <p:sp>
        <p:nvSpPr>
          <p:cNvPr id="3" name="Content Placeholder 2">
            <a:extLst>
              <a:ext uri="{FF2B5EF4-FFF2-40B4-BE49-F238E27FC236}">
                <a16:creationId xmlns:a16="http://schemas.microsoft.com/office/drawing/2014/main" id="{03D94C73-1CB8-4B7A-8375-22B1F75D1EAD}"/>
              </a:ext>
            </a:extLst>
          </p:cNvPr>
          <p:cNvSpPr>
            <a:spLocks noGrp="1"/>
          </p:cNvSpPr>
          <p:nvPr>
            <p:ph idx="1"/>
          </p:nvPr>
        </p:nvSpPr>
        <p:spPr/>
        <p:txBody>
          <a:bodyPr/>
          <a:lstStyle/>
          <a:p>
            <a:pPr marL="0" indent="0">
              <a:buNone/>
            </a:pPr>
            <a:r>
              <a:rPr lang="en-GB" dirty="0"/>
              <a:t>Factors related to non-accidental violence in sport include:</a:t>
            </a:r>
          </a:p>
          <a:p>
            <a:r>
              <a:rPr lang="en-GB" dirty="0"/>
              <a:t>Winner take all rewards</a:t>
            </a:r>
          </a:p>
          <a:p>
            <a:r>
              <a:rPr lang="en-GB" dirty="0"/>
              <a:t>Power imbalance</a:t>
            </a:r>
          </a:p>
          <a:p>
            <a:r>
              <a:rPr lang="en-GB" dirty="0"/>
              <a:t>Isolation</a:t>
            </a:r>
          </a:p>
          <a:p>
            <a:r>
              <a:rPr lang="en-GB" dirty="0"/>
              <a:t>Conformity to dominant values</a:t>
            </a:r>
          </a:p>
          <a:p>
            <a:r>
              <a:rPr lang="en-GB" dirty="0"/>
              <a:t>Role ambiguity</a:t>
            </a:r>
          </a:p>
          <a:p>
            <a:r>
              <a:rPr lang="en-GB" dirty="0"/>
              <a:t>Organisational tolerance</a:t>
            </a:r>
          </a:p>
          <a:p>
            <a:r>
              <a:rPr lang="en-GB" dirty="0"/>
              <a:t>(Roberts, </a:t>
            </a:r>
            <a:r>
              <a:rPr lang="en-GB" dirty="0" err="1"/>
              <a:t>Sojo</a:t>
            </a:r>
            <a:r>
              <a:rPr lang="en-GB" dirty="0"/>
              <a:t> &amp; Grant, 2020)</a:t>
            </a:r>
          </a:p>
        </p:txBody>
      </p:sp>
      <p:pic>
        <p:nvPicPr>
          <p:cNvPr id="4" name="Picture 3">
            <a:extLst>
              <a:ext uri="{FF2B5EF4-FFF2-40B4-BE49-F238E27FC236}">
                <a16:creationId xmlns:a16="http://schemas.microsoft.com/office/drawing/2014/main" id="{98BB1331-F8D4-4F47-A04F-A47E4A41487A}"/>
              </a:ext>
            </a:extLst>
          </p:cNvPr>
          <p:cNvPicPr>
            <a:picLocks noChangeAspect="1"/>
          </p:cNvPicPr>
          <p:nvPr/>
        </p:nvPicPr>
        <p:blipFill>
          <a:blip r:embed="rId2"/>
          <a:stretch>
            <a:fillRect/>
          </a:stretch>
        </p:blipFill>
        <p:spPr>
          <a:xfrm>
            <a:off x="8753476" y="2515829"/>
            <a:ext cx="3145334" cy="3246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8349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B36D-F32F-4E9B-A3DB-C5927617439B}"/>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id="{C6520A52-00BB-48A3-8C9D-DEE7A9C644A2}"/>
              </a:ext>
            </a:extLst>
          </p:cNvPr>
          <p:cNvSpPr>
            <a:spLocks noGrp="1"/>
          </p:cNvSpPr>
          <p:nvPr>
            <p:ph idx="1"/>
          </p:nvPr>
        </p:nvSpPr>
        <p:spPr/>
        <p:txBody>
          <a:bodyPr/>
          <a:lstStyle/>
          <a:p>
            <a:r>
              <a:rPr lang="en-GB" dirty="0"/>
              <a:t>Judo as an education and as a modern Olympic sport</a:t>
            </a:r>
          </a:p>
          <a:p>
            <a:r>
              <a:rPr lang="en-GB" dirty="0"/>
              <a:t>The problem of head injuries in judo</a:t>
            </a:r>
          </a:p>
          <a:p>
            <a:r>
              <a:rPr lang="en-GB" dirty="0"/>
              <a:t>Explore strategies to lead to injury reduction and prevention</a:t>
            </a:r>
          </a:p>
          <a:p>
            <a:r>
              <a:rPr lang="en-GB" dirty="0"/>
              <a:t>Consider injuries from a Safeguarding perspective</a:t>
            </a:r>
          </a:p>
          <a:p>
            <a:r>
              <a:rPr lang="en-GB" dirty="0"/>
              <a:t>Suggest prevention strategies </a:t>
            </a:r>
          </a:p>
        </p:txBody>
      </p:sp>
    </p:spTree>
    <p:extLst>
      <p:ext uri="{BB962C8B-B14F-4D97-AF65-F5344CB8AC3E}">
        <p14:creationId xmlns:p14="http://schemas.microsoft.com/office/powerpoint/2010/main" val="965378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Processes to protect</a:t>
            </a:r>
          </a:p>
        </p:txBody>
      </p:sp>
      <p:sp>
        <p:nvSpPr>
          <p:cNvPr id="3" name="Content Placeholder 2"/>
          <p:cNvSpPr>
            <a:spLocks noGrp="1"/>
          </p:cNvSpPr>
          <p:nvPr>
            <p:ph idx="1"/>
          </p:nvPr>
        </p:nvSpPr>
        <p:spPr>
          <a:xfrm>
            <a:off x="5724525" y="2173681"/>
            <a:ext cx="10515600" cy="4124758"/>
          </a:xfrm>
        </p:spPr>
        <p:txBody>
          <a:bodyPr/>
          <a:lstStyle/>
          <a:p>
            <a:r>
              <a:rPr lang="en-GB" dirty="0"/>
              <a:t>Disclosure and Barring Service (DBS) 	</a:t>
            </a:r>
          </a:p>
          <a:p>
            <a:r>
              <a:rPr lang="en-GB" dirty="0"/>
              <a:t>Complaints</a:t>
            </a:r>
          </a:p>
          <a:p>
            <a:r>
              <a:rPr lang="en-GB" dirty="0"/>
              <a:t>Whistleblowing</a:t>
            </a:r>
          </a:p>
          <a:p>
            <a:r>
              <a:rPr lang="en-GB" dirty="0"/>
              <a:t>Parent education</a:t>
            </a:r>
          </a:p>
          <a:p>
            <a:r>
              <a:rPr lang="en-GB" dirty="0"/>
              <a:t>Welfare officers</a:t>
            </a:r>
          </a:p>
          <a:p>
            <a:r>
              <a:rPr lang="en-GB" dirty="0"/>
              <a:t>Coach education</a:t>
            </a:r>
          </a:p>
          <a:p>
            <a:endParaRPr lang="en-GB" dirty="0"/>
          </a:p>
        </p:txBody>
      </p:sp>
      <p:pic>
        <p:nvPicPr>
          <p:cNvPr id="4" name="Picture 3">
            <a:extLst>
              <a:ext uri="{FF2B5EF4-FFF2-40B4-BE49-F238E27FC236}">
                <a16:creationId xmlns:a16="http://schemas.microsoft.com/office/drawing/2014/main" id="{4250E4B5-CA38-476F-BB03-F2BBDFD6AA34}"/>
              </a:ext>
            </a:extLst>
          </p:cNvPr>
          <p:cNvPicPr>
            <a:picLocks noChangeAspect="1"/>
          </p:cNvPicPr>
          <p:nvPr/>
        </p:nvPicPr>
        <p:blipFill>
          <a:blip r:embed="rId3"/>
          <a:stretch>
            <a:fillRect/>
          </a:stretch>
        </p:blipFill>
        <p:spPr>
          <a:xfrm>
            <a:off x="623887" y="2281575"/>
            <a:ext cx="3776663" cy="3051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2864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Coach Education</a:t>
            </a:r>
          </a:p>
        </p:txBody>
      </p:sp>
      <p:sp>
        <p:nvSpPr>
          <p:cNvPr id="3" name="Content Placeholder 2"/>
          <p:cNvSpPr>
            <a:spLocks noGrp="1"/>
          </p:cNvSpPr>
          <p:nvPr>
            <p:ph idx="1"/>
          </p:nvPr>
        </p:nvSpPr>
        <p:spPr>
          <a:xfrm>
            <a:off x="381000" y="2097481"/>
            <a:ext cx="10515600" cy="4124758"/>
          </a:xfrm>
        </p:spPr>
        <p:txBody>
          <a:bodyPr/>
          <a:lstStyle/>
          <a:p>
            <a:r>
              <a:rPr lang="en-GB" dirty="0"/>
              <a:t>Requires a serious coach education structure.</a:t>
            </a:r>
          </a:p>
          <a:p>
            <a:r>
              <a:rPr lang="en-GB" dirty="0"/>
              <a:t>Supported by Government</a:t>
            </a:r>
            <a:r>
              <a:rPr lang="ja-JP" altLang="en-US" dirty="0"/>
              <a:t>　</a:t>
            </a:r>
            <a:endParaRPr lang="en-GB" dirty="0"/>
          </a:p>
          <a:p>
            <a:r>
              <a:rPr lang="en-GB" dirty="0"/>
              <a:t>Academically approved</a:t>
            </a:r>
            <a:r>
              <a:rPr lang="ja-JP" altLang="en-US" dirty="0"/>
              <a:t>　</a:t>
            </a:r>
            <a:endParaRPr lang="en-GB" dirty="0"/>
          </a:p>
          <a:p>
            <a:r>
              <a:rPr lang="en-GB" dirty="0"/>
              <a:t>Re-validated annually</a:t>
            </a:r>
            <a:r>
              <a:rPr lang="ja-JP" altLang="en-US" dirty="0"/>
              <a:t>　</a:t>
            </a:r>
            <a:endParaRPr lang="en-GB" dirty="0"/>
          </a:p>
          <a:p>
            <a:r>
              <a:rPr lang="en-GB" dirty="0"/>
              <a:t>Linked to a license to coach</a:t>
            </a:r>
            <a:r>
              <a:rPr lang="ja-JP" altLang="en-US" dirty="0"/>
              <a:t>　　</a:t>
            </a:r>
            <a:endParaRPr lang="en-GB" dirty="0"/>
          </a:p>
        </p:txBody>
      </p:sp>
      <p:pic>
        <p:nvPicPr>
          <p:cNvPr id="4" name="Picture 3">
            <a:extLst>
              <a:ext uri="{FF2B5EF4-FFF2-40B4-BE49-F238E27FC236}">
                <a16:creationId xmlns:a16="http://schemas.microsoft.com/office/drawing/2014/main" id="{89C88A93-89DF-4AE5-A019-D51A30EF44A8}"/>
              </a:ext>
            </a:extLst>
          </p:cNvPr>
          <p:cNvPicPr>
            <a:picLocks noChangeAspect="1"/>
          </p:cNvPicPr>
          <p:nvPr/>
        </p:nvPicPr>
        <p:blipFill>
          <a:blip r:embed="rId3"/>
          <a:stretch>
            <a:fillRect/>
          </a:stretch>
        </p:blipFill>
        <p:spPr>
          <a:xfrm>
            <a:off x="5184258" y="3257550"/>
            <a:ext cx="6578230" cy="24812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0209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British Judo policy states:</a:t>
            </a:r>
          </a:p>
        </p:txBody>
      </p:sp>
      <p:sp>
        <p:nvSpPr>
          <p:cNvPr id="3" name="Content Placeholder 2"/>
          <p:cNvSpPr>
            <a:spLocks noGrp="1"/>
          </p:cNvSpPr>
          <p:nvPr>
            <p:ph idx="1"/>
          </p:nvPr>
        </p:nvSpPr>
        <p:spPr/>
        <p:txBody>
          <a:bodyPr/>
          <a:lstStyle/>
          <a:p>
            <a:r>
              <a:rPr lang="en-GB" dirty="0"/>
              <a:t>Coaches hold a position of power in the relationship with their athlete and must not abuse this position to bully children/vulnerable young adults in their care.</a:t>
            </a:r>
          </a:p>
          <a:p>
            <a:r>
              <a:rPr lang="en-GB" dirty="0"/>
              <a:t>In a judo situation, bullying may occur when the coach is:</a:t>
            </a:r>
          </a:p>
          <a:p>
            <a:pPr lvl="1"/>
            <a:r>
              <a:rPr lang="en-GB" dirty="0"/>
              <a:t>overly zealous</a:t>
            </a:r>
            <a:r>
              <a:rPr lang="ja-JP" altLang="en-US"/>
              <a:t>　</a:t>
            </a:r>
            <a:endParaRPr lang="en-GB" dirty="0"/>
          </a:p>
          <a:p>
            <a:pPr lvl="1"/>
            <a:r>
              <a:rPr lang="en-GB" dirty="0"/>
              <a:t>resorts to aggressive, physical or verbal behaviour</a:t>
            </a:r>
          </a:p>
          <a:p>
            <a:pPr lvl="1"/>
            <a:r>
              <a:rPr lang="en-GB" dirty="0"/>
              <a:t>torments, humiliates or ignores an athlete in their charge/care</a:t>
            </a:r>
          </a:p>
        </p:txBody>
      </p:sp>
    </p:spTree>
    <p:extLst>
      <p:ext uri="{BB962C8B-B14F-4D97-AF65-F5344CB8AC3E}">
        <p14:creationId xmlns:p14="http://schemas.microsoft.com/office/powerpoint/2010/main" val="2170098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a:t>
            </a:r>
          </a:p>
        </p:txBody>
      </p:sp>
      <p:sp>
        <p:nvSpPr>
          <p:cNvPr id="3" name="Content Placeholder 2"/>
          <p:cNvSpPr>
            <a:spLocks noGrp="1"/>
          </p:cNvSpPr>
          <p:nvPr>
            <p:ph idx="1"/>
          </p:nvPr>
        </p:nvSpPr>
        <p:spPr/>
        <p:txBody>
          <a:bodyPr>
            <a:normAutofit/>
          </a:bodyPr>
          <a:lstStyle/>
          <a:p>
            <a:r>
              <a:rPr lang="en-GB" altLang="ja-JP" dirty="0"/>
              <a:t>Judo as an education and as a modern Olympic sport</a:t>
            </a:r>
          </a:p>
          <a:p>
            <a:r>
              <a:rPr lang="en-GB" altLang="ja-JP" dirty="0"/>
              <a:t>The problem of head injuries in judo, </a:t>
            </a:r>
            <a:r>
              <a:rPr lang="en-GB" dirty="0"/>
              <a:t>Second-impact Syndrome </a:t>
            </a:r>
            <a:endParaRPr lang="en-GB" altLang="ja-JP" dirty="0"/>
          </a:p>
          <a:p>
            <a:r>
              <a:rPr lang="en-GB" altLang="ja-JP" dirty="0"/>
              <a:t>Explore strategies to lead to injury reduction and prevention</a:t>
            </a:r>
          </a:p>
          <a:p>
            <a:r>
              <a:rPr lang="en-GB" altLang="ja-JP" dirty="0"/>
              <a:t>Safeguarding perspective, Don’t be a Nikko Monkey  </a:t>
            </a:r>
          </a:p>
          <a:p>
            <a:r>
              <a:rPr lang="en-GB" altLang="ja-JP" dirty="0"/>
              <a:t>Suggest prevention strategies, Coach Education </a:t>
            </a:r>
          </a:p>
          <a:p>
            <a:endParaRPr lang="en-GB" altLang="ja-JP" dirty="0"/>
          </a:p>
        </p:txBody>
      </p:sp>
    </p:spTree>
    <p:extLst>
      <p:ext uri="{BB962C8B-B14F-4D97-AF65-F5344CB8AC3E}">
        <p14:creationId xmlns:p14="http://schemas.microsoft.com/office/powerpoint/2010/main" val="2658200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altLang="ja-JP" dirty="0"/>
              <a:t>Thank you</a:t>
            </a:r>
            <a:endParaRPr lang="en-GB"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4233" y="2132856"/>
            <a:ext cx="1654761" cy="364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069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B36D-F32F-4E9B-A3DB-C5927617439B}"/>
              </a:ext>
            </a:extLst>
          </p:cNvPr>
          <p:cNvSpPr>
            <a:spLocks noGrp="1"/>
          </p:cNvSpPr>
          <p:nvPr>
            <p:ph type="title"/>
          </p:nvPr>
        </p:nvSpPr>
        <p:spPr>
          <a:xfrm>
            <a:off x="838199" y="365126"/>
            <a:ext cx="10970623" cy="1235074"/>
          </a:xfrm>
        </p:spPr>
        <p:txBody>
          <a:bodyPr>
            <a:normAutofit fontScale="90000"/>
          </a:bodyPr>
          <a:lstStyle/>
          <a:p>
            <a:r>
              <a:rPr lang="en-GB" dirty="0"/>
              <a:t>JUDO AS AN EDUCATION</a:t>
            </a:r>
            <a:br>
              <a:rPr lang="en-GB" dirty="0"/>
            </a:br>
            <a:r>
              <a:rPr lang="en-GB" dirty="0"/>
              <a:t>AND AS A MODERN OLYMPIC SPORT</a:t>
            </a:r>
          </a:p>
        </p:txBody>
      </p:sp>
      <p:sp>
        <p:nvSpPr>
          <p:cNvPr id="3" name="Content Placeholder 2">
            <a:extLst>
              <a:ext uri="{FF2B5EF4-FFF2-40B4-BE49-F238E27FC236}">
                <a16:creationId xmlns:a16="http://schemas.microsoft.com/office/drawing/2014/main" id="{C6520A52-00BB-48A3-8C9D-DEE7A9C644A2}"/>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541953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973656"/>
            <a:ext cx="8227423" cy="4124758"/>
          </a:xfrm>
        </p:spPr>
        <p:txBody>
          <a:bodyPr/>
          <a:lstStyle/>
          <a:p>
            <a:r>
              <a:rPr lang="en-GB" dirty="0"/>
              <a:t>Judo is an Olympic sport, and a way, or doo.</a:t>
            </a:r>
          </a:p>
          <a:p>
            <a:r>
              <a:rPr lang="en-GB" dirty="0"/>
              <a:t>Judo is a physical, mental and moral education</a:t>
            </a:r>
          </a:p>
          <a:p>
            <a:r>
              <a:rPr lang="en-GB" dirty="0"/>
              <a:t>Founded by Professor Jigoro Kano</a:t>
            </a:r>
          </a:p>
          <a:p>
            <a:r>
              <a:rPr lang="en-GB" dirty="0"/>
              <a:t>IOC member 1909, first from Asia</a:t>
            </a:r>
          </a:p>
          <a:p>
            <a:r>
              <a:rPr lang="en-GB" dirty="0"/>
              <a:t>The purpose of judo is to benefit society. </a:t>
            </a:r>
          </a:p>
          <a:p>
            <a:endParaRPr lang="en-GB" dirty="0"/>
          </a:p>
          <a:p>
            <a:endParaRPr lang="en-GB" dirty="0"/>
          </a:p>
        </p:txBody>
      </p:sp>
      <p:pic>
        <p:nvPicPr>
          <p:cNvPr id="2" name="Picture 1"/>
          <p:cNvPicPr>
            <a:picLocks noChangeAspect="1"/>
          </p:cNvPicPr>
          <p:nvPr/>
        </p:nvPicPr>
        <p:blipFill>
          <a:blip r:embed="rId2"/>
          <a:stretch>
            <a:fillRect/>
          </a:stretch>
        </p:blipFill>
        <p:spPr>
          <a:xfrm>
            <a:off x="9290927" y="2121716"/>
            <a:ext cx="2544211" cy="3458797"/>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698F83C2-F367-489D-BDA3-D3CE0E190728}"/>
              </a:ext>
            </a:extLst>
          </p:cNvPr>
          <p:cNvSpPr>
            <a:spLocks noGrp="1"/>
          </p:cNvSpPr>
          <p:nvPr>
            <p:ph type="title"/>
          </p:nvPr>
        </p:nvSpPr>
        <p:spPr>
          <a:xfrm>
            <a:off x="838199" y="365126"/>
            <a:ext cx="10970623" cy="1235074"/>
          </a:xfrm>
        </p:spPr>
        <p:txBody>
          <a:bodyPr>
            <a:normAutofit fontScale="90000"/>
          </a:bodyPr>
          <a:lstStyle/>
          <a:p>
            <a:r>
              <a:rPr lang="en-GB" dirty="0"/>
              <a:t>JUDO AS AN EDUCATION</a:t>
            </a:r>
            <a:br>
              <a:rPr lang="en-GB" dirty="0"/>
            </a:br>
            <a:r>
              <a:rPr lang="en-GB" dirty="0"/>
              <a:t>AND AS A MODERN OLYMPIC SPORT</a:t>
            </a:r>
          </a:p>
        </p:txBody>
      </p:sp>
    </p:spTree>
    <p:extLst>
      <p:ext uri="{BB962C8B-B14F-4D97-AF65-F5344CB8AC3E}">
        <p14:creationId xmlns:p14="http://schemas.microsoft.com/office/powerpoint/2010/main" val="3082006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8575" y="2042782"/>
            <a:ext cx="2485429" cy="3782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normAutofit/>
          </a:bodyPr>
          <a:lstStyle/>
          <a:p>
            <a:r>
              <a:rPr lang="en-GB" dirty="0"/>
              <a:t>JIGORO KANO</a:t>
            </a:r>
          </a:p>
        </p:txBody>
      </p:sp>
      <p:sp>
        <p:nvSpPr>
          <p:cNvPr id="6" name="Content Placeholder 5"/>
          <p:cNvSpPr>
            <a:spLocks noGrp="1"/>
          </p:cNvSpPr>
          <p:nvPr>
            <p:ph idx="1"/>
          </p:nvPr>
        </p:nvSpPr>
        <p:spPr>
          <a:xfrm>
            <a:off x="838200" y="1973656"/>
            <a:ext cx="8192589" cy="4124758"/>
          </a:xfrm>
        </p:spPr>
        <p:txBody>
          <a:bodyPr/>
          <a:lstStyle/>
          <a:p>
            <a:r>
              <a:rPr lang="en-GB" dirty="0"/>
              <a:t>At school, Jigoro Kano was the victim of bullying.</a:t>
            </a:r>
          </a:p>
          <a:p>
            <a:r>
              <a:rPr lang="en-GB" dirty="0"/>
              <a:t>He became determined to study ju-jitsu.</a:t>
            </a:r>
          </a:p>
          <a:p>
            <a:r>
              <a:rPr lang="en-GB" dirty="0"/>
              <a:t>We can say that judo was developed from a determination to deal with bullying.</a:t>
            </a:r>
          </a:p>
          <a:p>
            <a:endParaRPr lang="en-GB" dirty="0"/>
          </a:p>
        </p:txBody>
      </p:sp>
    </p:spTree>
    <p:extLst>
      <p:ext uri="{BB962C8B-B14F-4D97-AF65-F5344CB8AC3E}">
        <p14:creationId xmlns:p14="http://schemas.microsoft.com/office/powerpoint/2010/main" val="2412404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050632" y="2130067"/>
            <a:ext cx="8227423" cy="4124758"/>
          </a:xfrm>
        </p:spPr>
        <p:txBody>
          <a:bodyPr/>
          <a:lstStyle/>
          <a:p>
            <a:r>
              <a:rPr lang="en-GB" dirty="0"/>
              <a:t>Harm can occur during competition or training </a:t>
            </a:r>
          </a:p>
          <a:p>
            <a:r>
              <a:rPr lang="en-GB" dirty="0"/>
              <a:t>The most common types of Judo injuries are contusions, abrasions fractures, sprains and strains. </a:t>
            </a:r>
          </a:p>
          <a:p>
            <a:endParaRPr lang="en-GB" dirty="0"/>
          </a:p>
          <a:p>
            <a:endParaRPr lang="en-GB" dirty="0"/>
          </a:p>
        </p:txBody>
      </p:sp>
      <p:sp>
        <p:nvSpPr>
          <p:cNvPr id="7" name="Title 1">
            <a:extLst>
              <a:ext uri="{FF2B5EF4-FFF2-40B4-BE49-F238E27FC236}">
                <a16:creationId xmlns:a16="http://schemas.microsoft.com/office/drawing/2014/main" id="{698F83C2-F367-489D-BDA3-D3CE0E190728}"/>
              </a:ext>
            </a:extLst>
          </p:cNvPr>
          <p:cNvSpPr>
            <a:spLocks noGrp="1"/>
          </p:cNvSpPr>
          <p:nvPr>
            <p:ph type="title"/>
          </p:nvPr>
        </p:nvSpPr>
        <p:spPr>
          <a:xfrm>
            <a:off x="838199" y="365126"/>
            <a:ext cx="10970623" cy="1235074"/>
          </a:xfrm>
        </p:spPr>
        <p:txBody>
          <a:bodyPr>
            <a:normAutofit fontScale="90000"/>
          </a:bodyPr>
          <a:lstStyle/>
          <a:p>
            <a:r>
              <a:rPr lang="en-GB" dirty="0"/>
              <a:t>JUDO AS AN EDUCATION</a:t>
            </a:r>
            <a:br>
              <a:rPr lang="en-GB" dirty="0"/>
            </a:br>
            <a:r>
              <a:rPr lang="en-GB" dirty="0"/>
              <a:t>AND AS A MODERN OLYMPIC SPORT</a:t>
            </a:r>
          </a:p>
        </p:txBody>
      </p:sp>
      <p:pic>
        <p:nvPicPr>
          <p:cNvPr id="3" name="Picture 2">
            <a:extLst>
              <a:ext uri="{FF2B5EF4-FFF2-40B4-BE49-F238E27FC236}">
                <a16:creationId xmlns:a16="http://schemas.microsoft.com/office/drawing/2014/main" id="{86AB239E-EAD6-4A55-9E84-7B3AA68001CE}"/>
              </a:ext>
            </a:extLst>
          </p:cNvPr>
          <p:cNvPicPr>
            <a:picLocks noChangeAspect="1"/>
          </p:cNvPicPr>
          <p:nvPr/>
        </p:nvPicPr>
        <p:blipFill rotWithShape="1">
          <a:blip r:embed="rId2"/>
          <a:srcRect l="19428" r="23643"/>
          <a:stretch/>
        </p:blipFill>
        <p:spPr>
          <a:xfrm>
            <a:off x="628280" y="2130067"/>
            <a:ext cx="3145051" cy="31075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8388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srcRect r="36650"/>
          <a:stretch/>
        </p:blipFill>
        <p:spPr bwMode="auto">
          <a:xfrm>
            <a:off x="233333" y="80939"/>
            <a:ext cx="5205442" cy="1485900"/>
          </a:xfrm>
          <a:prstGeom prst="rect">
            <a:avLst/>
          </a:prstGeom>
          <a:noFill/>
          <a:ln w="9525">
            <a:noFill/>
            <a:miter lim="800000"/>
            <a:headEnd/>
            <a:tailEnd/>
          </a:ln>
          <a:effectLst/>
        </p:spPr>
      </p:pic>
      <p:pic>
        <p:nvPicPr>
          <p:cNvPr id="19459" name="Picture 3"/>
          <p:cNvPicPr>
            <a:picLocks noChangeAspect="1" noChangeArrowheads="1"/>
          </p:cNvPicPr>
          <p:nvPr/>
        </p:nvPicPr>
        <p:blipFill>
          <a:blip r:embed="rId3" cstate="print"/>
          <a:srcRect/>
          <a:stretch>
            <a:fillRect/>
          </a:stretch>
        </p:blipFill>
        <p:spPr bwMode="auto">
          <a:xfrm>
            <a:off x="3609975" y="2043101"/>
            <a:ext cx="2486025" cy="447675"/>
          </a:xfrm>
          <a:prstGeom prst="rect">
            <a:avLst/>
          </a:prstGeom>
          <a:noFill/>
          <a:ln w="9525">
            <a:noFill/>
            <a:miter lim="800000"/>
            <a:headEnd/>
            <a:tailEnd/>
          </a:ln>
          <a:effectLst/>
        </p:spPr>
      </p:pic>
      <p:pic>
        <p:nvPicPr>
          <p:cNvPr id="19460" name="Picture 4"/>
          <p:cNvPicPr>
            <a:picLocks noChangeAspect="1" noChangeArrowheads="1"/>
          </p:cNvPicPr>
          <p:nvPr/>
        </p:nvPicPr>
        <p:blipFill>
          <a:blip r:embed="rId4" cstate="print"/>
          <a:srcRect/>
          <a:stretch>
            <a:fillRect/>
          </a:stretch>
        </p:blipFill>
        <p:spPr bwMode="auto">
          <a:xfrm>
            <a:off x="7608790" y="447699"/>
            <a:ext cx="3857625" cy="5019675"/>
          </a:xfrm>
          <a:prstGeom prst="rect">
            <a:avLst/>
          </a:prstGeom>
          <a:ln>
            <a:noFill/>
          </a:ln>
          <a:effectLst>
            <a:outerShdw blurRad="292100" dist="139700" dir="2700000" algn="tl" rotWithShape="0">
              <a:srgbClr val="333333">
                <a:alpha val="65000"/>
              </a:srgbClr>
            </a:outerShdw>
          </a:effectLst>
        </p:spPr>
      </p:pic>
      <p:pic>
        <p:nvPicPr>
          <p:cNvPr id="7" name="Picture 2" descr="D:\1.ΕΠΙΦΑΝΕΙΑ ΕΡΓΑΣΙΑΣ\BJSM\BJSM  JUDO 2013\FRONT COVER\December 2013 BJSM.JPG"/>
          <p:cNvPicPr>
            <a:picLocks noChangeAspect="1" noChangeArrowheads="1"/>
          </p:cNvPicPr>
          <p:nvPr/>
        </p:nvPicPr>
        <p:blipFill>
          <a:blip r:embed="rId5" cstate="print"/>
          <a:srcRect/>
          <a:stretch>
            <a:fillRect/>
          </a:stretch>
        </p:blipFill>
        <p:spPr bwMode="auto">
          <a:xfrm rot="21157041">
            <a:off x="949299" y="2026544"/>
            <a:ext cx="2720975" cy="365760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rot="286743">
            <a:off x="8326477" y="1176327"/>
            <a:ext cx="3294004" cy="450534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FF8DCE5-67BA-4744-B378-F2873FEC0190}"/>
              </a:ext>
            </a:extLst>
          </p:cNvPr>
          <p:cNvSpPr>
            <a:spLocks noGrp="1"/>
          </p:cNvSpPr>
          <p:nvPr>
            <p:ph type="title"/>
          </p:nvPr>
        </p:nvSpPr>
        <p:spPr/>
        <p:txBody>
          <a:bodyPr/>
          <a:lstStyle/>
          <a:p>
            <a:r>
              <a:rPr lang="en-GB" dirty="0"/>
              <a:t>Judo injuries frequency</a:t>
            </a:r>
          </a:p>
        </p:txBody>
      </p:sp>
      <p:sp>
        <p:nvSpPr>
          <p:cNvPr id="3" name="Content Placeholder 2">
            <a:extLst>
              <a:ext uri="{FF2B5EF4-FFF2-40B4-BE49-F238E27FC236}">
                <a16:creationId xmlns:a16="http://schemas.microsoft.com/office/drawing/2014/main" id="{ACA6A6C1-71F1-4E7E-8B07-6826ABF82BFA}"/>
              </a:ext>
            </a:extLst>
          </p:cNvPr>
          <p:cNvSpPr>
            <a:spLocks noGrp="1"/>
          </p:cNvSpPr>
          <p:nvPr>
            <p:ph idx="1"/>
          </p:nvPr>
        </p:nvSpPr>
        <p:spPr/>
        <p:txBody>
          <a:bodyPr/>
          <a:lstStyle/>
          <a:p>
            <a:r>
              <a:rPr lang="en-GB" dirty="0"/>
              <a:t>128 top-level competitions over 15 years</a:t>
            </a:r>
          </a:p>
          <a:p>
            <a:r>
              <a:rPr lang="en-GB" dirty="0"/>
              <a:t>28,297 competitors</a:t>
            </a:r>
          </a:p>
          <a:p>
            <a:r>
              <a:rPr lang="en-GB" dirty="0"/>
              <a:t>2.5% needed medical treatment</a:t>
            </a:r>
          </a:p>
          <a:p>
            <a:r>
              <a:rPr lang="en-GB" dirty="0"/>
              <a:t>Knee 17.4%</a:t>
            </a:r>
          </a:p>
          <a:p>
            <a:r>
              <a:rPr lang="en-GB" dirty="0"/>
              <a:t>Shoulder 15.7%</a:t>
            </a:r>
          </a:p>
          <a:p>
            <a:r>
              <a:rPr lang="en-GB" dirty="0"/>
              <a:t>Elbow 14.2%</a:t>
            </a:r>
          </a:p>
          <a:p>
            <a:r>
              <a:rPr lang="en-GB" dirty="0"/>
              <a:t>Sprains 42.2%</a:t>
            </a:r>
          </a:p>
          <a:p>
            <a:r>
              <a:rPr lang="en-GB" dirty="0"/>
              <a:t>Contusions 23.1%</a:t>
            </a:r>
          </a:p>
          <a:p>
            <a:endParaRPr lang="en-GB"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FD7750A30E3145AD96B275C1F38BE4" ma:contentTypeVersion="13" ma:contentTypeDescription="Create a new document." ma:contentTypeScope="" ma:versionID="2e85b7bd972364d4e220d5c76dfde5a4">
  <xsd:schema xmlns:xsd="http://www.w3.org/2001/XMLSchema" xmlns:xs="http://www.w3.org/2001/XMLSchema" xmlns:p="http://schemas.microsoft.com/office/2006/metadata/properties" xmlns:ns3="21086bc6-6237-4b37-a528-cb692d071359" xmlns:ns4="bc886443-86c2-4342-ab56-2e5c404b45de" targetNamespace="http://schemas.microsoft.com/office/2006/metadata/properties" ma:root="true" ma:fieldsID="95f595af19c67fa8a9b98c87553c3309" ns3:_="" ns4:_="">
    <xsd:import namespace="21086bc6-6237-4b37-a528-cb692d071359"/>
    <xsd:import namespace="bc886443-86c2-4342-ab56-2e5c404b45d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086bc6-6237-4b37-a528-cb692d071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886443-86c2-4342-ab56-2e5c404b45d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F3C3CC-402A-43C2-A1E1-04973250A4DD}">
  <ds:schemaRefs>
    <ds:schemaRef ds:uri="http://purl.org/dc/dcmitype/"/>
    <ds:schemaRef ds:uri="http://schemas.microsoft.com/office/infopath/2007/PartnerControls"/>
    <ds:schemaRef ds:uri="http://purl.org/dc/elements/1.1/"/>
    <ds:schemaRef ds:uri="http://schemas.microsoft.com/office/2006/metadata/properties"/>
    <ds:schemaRef ds:uri="21086bc6-6237-4b37-a528-cb692d071359"/>
    <ds:schemaRef ds:uri="http://purl.org/dc/terms/"/>
    <ds:schemaRef ds:uri="http://schemas.microsoft.com/office/2006/documentManagement/types"/>
    <ds:schemaRef ds:uri="http://schemas.openxmlformats.org/package/2006/metadata/core-properties"/>
    <ds:schemaRef ds:uri="bc886443-86c2-4342-ab56-2e5c404b45de"/>
    <ds:schemaRef ds:uri="http://www.w3.org/XML/1998/namespace"/>
  </ds:schemaRefs>
</ds:datastoreItem>
</file>

<file path=customXml/itemProps2.xml><?xml version="1.0" encoding="utf-8"?>
<ds:datastoreItem xmlns:ds="http://schemas.openxmlformats.org/officeDocument/2006/customXml" ds:itemID="{92FF89F9-DCE9-4D15-8095-6BFF6C91652B}">
  <ds:schemaRefs>
    <ds:schemaRef ds:uri="http://schemas.microsoft.com/sharepoint/v3/contenttype/forms"/>
  </ds:schemaRefs>
</ds:datastoreItem>
</file>

<file path=customXml/itemProps3.xml><?xml version="1.0" encoding="utf-8"?>
<ds:datastoreItem xmlns:ds="http://schemas.openxmlformats.org/officeDocument/2006/customXml" ds:itemID="{7D69DE4F-72E5-4F1D-AB13-23ECE374D9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086bc6-6237-4b37-a528-cb692d071359"/>
    <ds:schemaRef ds:uri="bc886443-86c2-4342-ab56-2e5c404b45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360</TotalTime>
  <Words>1075</Words>
  <Application>Microsoft Office PowerPoint</Application>
  <PresentationFormat>Widescreen</PresentationFormat>
  <Paragraphs>147</Paragraphs>
  <Slides>34</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Roboto Light</vt:lpstr>
      <vt:lpstr>Roboto Medium</vt:lpstr>
      <vt:lpstr>Office Theme</vt:lpstr>
      <vt:lpstr>PowerPoint Presentation</vt:lpstr>
      <vt:lpstr>HEAD INJURIES PREVENTION IN JUDO; EVIDENCE AND PRACTICAL ASPECTS.</vt:lpstr>
      <vt:lpstr>OVERVIEW</vt:lpstr>
      <vt:lpstr>JUDO AS AN EDUCATION AND AS A MODERN OLYMPIC SPORT</vt:lpstr>
      <vt:lpstr>JUDO AS AN EDUCATION AND AS A MODERN OLYMPIC SPORT</vt:lpstr>
      <vt:lpstr>JIGORO KANO</vt:lpstr>
      <vt:lpstr>JUDO AS AN EDUCATION AND AS A MODERN OLYMPIC SPORT</vt:lpstr>
      <vt:lpstr>PowerPoint Presentation</vt:lpstr>
      <vt:lpstr>Judo injuries frequency</vt:lpstr>
      <vt:lpstr>THE PROBLEM OF HEAD INJURIES IN JUDO</vt:lpstr>
      <vt:lpstr>Non-accidental harm </vt:lpstr>
      <vt:lpstr>School deaths</vt:lpstr>
      <vt:lpstr>Acute Subdural Hematoma (ASDH)</vt:lpstr>
      <vt:lpstr>Second-impact Syndrome</vt:lpstr>
      <vt:lpstr>Second-impact Syndrome</vt:lpstr>
      <vt:lpstr>Acute Subdural Hematoma in Judo Practitioners: Report of Four Cases　</vt:lpstr>
      <vt:lpstr>EXPLORE STRATEGIES TO LEAD TO INJURY REDUCTION AND PREVENTION</vt:lpstr>
      <vt:lpstr>Legislation, Regulation, Policy &amp; Guidance</vt:lpstr>
      <vt:lpstr> Documents &amp; Policies 　　　　　　　　　</vt:lpstr>
      <vt:lpstr>Codes of Conduct and Ethics for Coaches</vt:lpstr>
      <vt:lpstr>Return to Play policies</vt:lpstr>
      <vt:lpstr>British Judo -Medical Notification Form</vt:lpstr>
      <vt:lpstr>Parental Declaration</vt:lpstr>
      <vt:lpstr>CONSIDER INJURIES FROM A SAFEGUARDING PERSPECTIVE</vt:lpstr>
      <vt:lpstr>PowerPoint Presentation</vt:lpstr>
      <vt:lpstr>Mikihiro Mukai, Kodokan</vt:lpstr>
      <vt:lpstr>Why is safeguarding important for sports organisations?</vt:lpstr>
      <vt:lpstr>SUGGEST PREVENTION STRATEGIES </vt:lpstr>
      <vt:lpstr>Governance and Leadership</vt:lpstr>
      <vt:lpstr>Processes to protect</vt:lpstr>
      <vt:lpstr>Coach Education</vt:lpstr>
      <vt:lpstr>British Judo policy states:</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injuries prevention in judo; evidence and practical aspects.</dc:title>
  <dc:creator>Michael Callan</dc:creator>
  <cp:lastModifiedBy>Michael Callan</cp:lastModifiedBy>
  <cp:revision>29</cp:revision>
  <dcterms:created xsi:type="dcterms:W3CDTF">2020-03-03T21:14:14Z</dcterms:created>
  <dcterms:modified xsi:type="dcterms:W3CDTF">2021-11-24T15:32:19Z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0x010100E4FD7750A30E3145AD96B275C1F38BE4</vt:lpwstr>
  </property>
</Properties>
</file>